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2"/>
  </p:notesMasterIdLst>
  <p:sldIdLst>
    <p:sldId id="494" r:id="rId2"/>
    <p:sldId id="497" r:id="rId3"/>
    <p:sldId id="523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6" r:id="rId14"/>
    <p:sldId id="537" r:id="rId15"/>
    <p:sldId id="538" r:id="rId16"/>
    <p:sldId id="540" r:id="rId17"/>
    <p:sldId id="524" r:id="rId18"/>
    <p:sldId id="535" r:id="rId19"/>
    <p:sldId id="539" r:id="rId20"/>
    <p:sldId id="419" r:id="rId21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474"/>
    <a:srgbClr val="FF3399"/>
    <a:srgbClr val="FF0066"/>
    <a:srgbClr val="E2D5EF"/>
    <a:srgbClr val="FF6600"/>
    <a:srgbClr val="6600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3673" autoAdjust="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>
        <p:guide orient="horz" pos="1706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040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BC25527-6100-435B-A6BE-CE7699BC6E92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1222375"/>
            <a:ext cx="5861050" cy="3297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2"/>
            <a:ext cx="5318760" cy="3848607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9040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283830"/>
            <a:ext cx="2880995" cy="49040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38AF05CF-5A46-4943-8A91-D2B3BA977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302F-391B-4925-96E6-02065EA194E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4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302F-391B-4925-96E6-02065EA194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81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91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71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33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3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81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41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0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8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93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00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43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08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40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CCB-F6EB-4DD1-93E2-5531A31F6B3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835A36-C62E-4ACC-84BA-4D8183C3BF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3DCCB-F6EB-4DD1-93E2-5531A31F6B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35A36-C62E-4ACC-84BA-4D8183C3BF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57508"/>
            <a:ext cx="12191999" cy="877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«САХАЛИНСКИЙ ОБЛАСТНОЙ ЦЕНТР </a:t>
            </a:r>
          </a:p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МЕДИЦИНСКОЙ ПРОФИЛАКТИКИ»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4659" y="25048"/>
            <a:ext cx="1092740" cy="9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44" y="34907"/>
            <a:ext cx="1644780" cy="692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288" y="5756988"/>
            <a:ext cx="104075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врач-методист Ахметова Айгуль Ансафовна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2095500"/>
            <a:ext cx="10113961" cy="2787378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проблемы в проведении диспансеризации и профилактических медицинских осмотров определенных групп взрослого населения в медицинских организациях Сахалинской области» 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1"/>
            <a:ext cx="12192000" cy="83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ДОЛЯ ХНИЗ ОТ ЧИСЛА ВПЕРВЫЕ ВЫЯВЛЕННЫХ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НЕИНФЕКЦИОННЫХ ЗАБОЛЕВАНИЙ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ПРИ ПРОВЕДЕНИИ ДИСПАНСЕРИЗАЦИИ  ЗА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МЕС. 2020Г.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(ФОРМА-131)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0"/>
            <a:ext cx="1043608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12097"/>
              </p:ext>
            </p:extLst>
          </p:nvPr>
        </p:nvGraphicFramePr>
        <p:xfrm>
          <a:off x="0" y="836716"/>
          <a:ext cx="12191998" cy="6026461"/>
        </p:xfrm>
        <a:graphic>
          <a:graphicData uri="http://schemas.openxmlformats.org/drawingml/2006/table">
            <a:tbl>
              <a:tblPr/>
              <a:tblGrid>
                <a:gridCol w="5387163">
                  <a:extLst>
                    <a:ext uri="{9D8B030D-6E8A-4147-A177-3AD203B41FA5}">
                      <a16:colId xmlns:a16="http://schemas.microsoft.com/office/drawing/2014/main" val="475620319"/>
                    </a:ext>
                  </a:extLst>
                </a:gridCol>
                <a:gridCol w="1507412">
                  <a:extLst>
                    <a:ext uri="{9D8B030D-6E8A-4147-A177-3AD203B41FA5}">
                      <a16:colId xmlns:a16="http://schemas.microsoft.com/office/drawing/2014/main" val="2491576986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3162816263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2498500260"/>
                    </a:ext>
                  </a:extLst>
                </a:gridCol>
                <a:gridCol w="1248120">
                  <a:extLst>
                    <a:ext uri="{9D8B030D-6E8A-4147-A177-3AD203B41FA5}">
                      <a16:colId xmlns:a16="http://schemas.microsoft.com/office/drawing/2014/main" val="4205287531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191184792"/>
                    </a:ext>
                  </a:extLst>
                </a:gridCol>
              </a:tblGrid>
              <a:tr h="2348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заболеваний 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ХНИЗ (БСК, ЗНО, БОД, СД)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40936"/>
                  </a:ext>
                </a:extLst>
              </a:tr>
              <a:tr h="328781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8501" marR="8501" marT="85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" marR="8501" marT="85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8501" marR="8501" marT="85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57299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Томаринская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3833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79979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756086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16827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"Макаровская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77568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"Смирныховская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26827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10063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"Невельская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31630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"Поронайская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54825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"Охинская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87707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Тымовская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19255"/>
                  </a:ext>
                </a:extLst>
              </a:tr>
              <a:tr h="2707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64096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"Анивская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6386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5681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65458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"Синегорская участковая больница"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93885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46847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"Углегорская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743628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622348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63595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33806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"Корсаковская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98845"/>
                  </a:ext>
                </a:extLst>
              </a:tr>
              <a:tr h="2348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6352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6945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93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lvl="0"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УСТАНОВЛЕНО ДИСПАНСЕРНОЕ НАБЛЮДЕНИЕ ЗА ЛИЦАМИ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 ВПЕРВЫЕ ВЫЯВЛЕННЫМИ ЗАБОЛЕВАНИЯМИ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 ПРОЦЕССЕ ДИСПАНСЕРИЗАЦИИ ЗА 10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МЕС. 2020 Г. (ФОРМА-131)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396" y="0"/>
            <a:ext cx="1043608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3466"/>
              </p:ext>
            </p:extLst>
          </p:nvPr>
        </p:nvGraphicFramePr>
        <p:xfrm>
          <a:off x="2" y="893135"/>
          <a:ext cx="12191999" cy="5964864"/>
        </p:xfrm>
        <a:graphic>
          <a:graphicData uri="http://schemas.openxmlformats.org/drawingml/2006/table">
            <a:tbl>
              <a:tblPr/>
              <a:tblGrid>
                <a:gridCol w="2524123">
                  <a:extLst>
                    <a:ext uri="{9D8B030D-6E8A-4147-A177-3AD203B41FA5}">
                      <a16:colId xmlns:a16="http://schemas.microsoft.com/office/drawing/2014/main" val="1945476915"/>
                    </a:ext>
                  </a:extLst>
                </a:gridCol>
                <a:gridCol w="1325500">
                  <a:extLst>
                    <a:ext uri="{9D8B030D-6E8A-4147-A177-3AD203B41FA5}">
                      <a16:colId xmlns:a16="http://schemas.microsoft.com/office/drawing/2014/main" val="3008490375"/>
                    </a:ext>
                  </a:extLst>
                </a:gridCol>
                <a:gridCol w="768095">
                  <a:extLst>
                    <a:ext uri="{9D8B030D-6E8A-4147-A177-3AD203B41FA5}">
                      <a16:colId xmlns:a16="http://schemas.microsoft.com/office/drawing/2014/main" val="3799525086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3758439672"/>
                    </a:ext>
                  </a:extLst>
                </a:gridCol>
                <a:gridCol w="593112">
                  <a:extLst>
                    <a:ext uri="{9D8B030D-6E8A-4147-A177-3AD203B41FA5}">
                      <a16:colId xmlns:a16="http://schemas.microsoft.com/office/drawing/2014/main" val="2050481653"/>
                    </a:ext>
                  </a:extLst>
                </a:gridCol>
                <a:gridCol w="732768">
                  <a:extLst>
                    <a:ext uri="{9D8B030D-6E8A-4147-A177-3AD203B41FA5}">
                      <a16:colId xmlns:a16="http://schemas.microsoft.com/office/drawing/2014/main" val="653036692"/>
                    </a:ext>
                  </a:extLst>
                </a:gridCol>
                <a:gridCol w="481526">
                  <a:extLst>
                    <a:ext uri="{9D8B030D-6E8A-4147-A177-3AD203B41FA5}">
                      <a16:colId xmlns:a16="http://schemas.microsoft.com/office/drawing/2014/main" val="4047309448"/>
                    </a:ext>
                  </a:extLst>
                </a:gridCol>
                <a:gridCol w="484726">
                  <a:extLst>
                    <a:ext uri="{9D8B030D-6E8A-4147-A177-3AD203B41FA5}">
                      <a16:colId xmlns:a16="http://schemas.microsoft.com/office/drawing/2014/main" val="3023738341"/>
                    </a:ext>
                  </a:extLst>
                </a:gridCol>
                <a:gridCol w="716244">
                  <a:extLst>
                    <a:ext uri="{9D8B030D-6E8A-4147-A177-3AD203B41FA5}">
                      <a16:colId xmlns:a16="http://schemas.microsoft.com/office/drawing/2014/main" val="3840583301"/>
                    </a:ext>
                  </a:extLst>
                </a:gridCol>
                <a:gridCol w="445685">
                  <a:extLst>
                    <a:ext uri="{9D8B030D-6E8A-4147-A177-3AD203B41FA5}">
                      <a16:colId xmlns:a16="http://schemas.microsoft.com/office/drawing/2014/main" val="2422326957"/>
                    </a:ext>
                  </a:extLst>
                </a:gridCol>
                <a:gridCol w="515155">
                  <a:extLst>
                    <a:ext uri="{9D8B030D-6E8A-4147-A177-3AD203B41FA5}">
                      <a16:colId xmlns:a16="http://schemas.microsoft.com/office/drawing/2014/main" val="48478079"/>
                    </a:ext>
                  </a:extLst>
                </a:gridCol>
                <a:gridCol w="721656">
                  <a:extLst>
                    <a:ext uri="{9D8B030D-6E8A-4147-A177-3AD203B41FA5}">
                      <a16:colId xmlns:a16="http://schemas.microsoft.com/office/drawing/2014/main" val="2020680098"/>
                    </a:ext>
                  </a:extLst>
                </a:gridCol>
                <a:gridCol w="446642">
                  <a:extLst>
                    <a:ext uri="{9D8B030D-6E8A-4147-A177-3AD203B41FA5}">
                      <a16:colId xmlns:a16="http://schemas.microsoft.com/office/drawing/2014/main" val="3577517963"/>
                    </a:ext>
                  </a:extLst>
                </a:gridCol>
                <a:gridCol w="542753">
                  <a:extLst>
                    <a:ext uri="{9D8B030D-6E8A-4147-A177-3AD203B41FA5}">
                      <a16:colId xmlns:a16="http://schemas.microsoft.com/office/drawing/2014/main" val="3855385683"/>
                    </a:ext>
                  </a:extLst>
                </a:gridCol>
                <a:gridCol w="747965">
                  <a:extLst>
                    <a:ext uri="{9D8B030D-6E8A-4147-A177-3AD203B41FA5}">
                      <a16:colId xmlns:a16="http://schemas.microsoft.com/office/drawing/2014/main" val="4003674970"/>
                    </a:ext>
                  </a:extLst>
                </a:gridCol>
                <a:gridCol w="469393">
                  <a:extLst>
                    <a:ext uri="{9D8B030D-6E8A-4147-A177-3AD203B41FA5}">
                      <a16:colId xmlns:a16="http://schemas.microsoft.com/office/drawing/2014/main" val="4238347512"/>
                    </a:ext>
                  </a:extLst>
                </a:gridCol>
              </a:tblGrid>
              <a:tr h="661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организации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Впервые выявленные заболевания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Дисп.набл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ЗНО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Дисп.набл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СД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Дисп.набл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БСК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Дисп.набл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БОД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Дисп.набл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20129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"Томаринская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19011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6117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57942"/>
                  </a:ext>
                </a:extLst>
              </a:tr>
              <a:tr h="1824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28549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"Макаровская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43675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"Смирныховская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66933"/>
                  </a:ext>
                </a:extLst>
              </a:tr>
              <a:tr h="2247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9323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"Невельская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39505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"Поронайская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976358"/>
                  </a:ext>
                </a:extLst>
              </a:tr>
              <a:tr h="2087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"Охинская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74941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"Тымовская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17548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10888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"Анивская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872868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488359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73892"/>
                  </a:ext>
                </a:extLst>
              </a:tr>
              <a:tr h="3522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"Синегорская участковая больница"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575616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92239"/>
                  </a:ext>
                </a:extLst>
              </a:tr>
              <a:tr h="2543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"Углегорская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15628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04867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24945"/>
                  </a:ext>
                </a:extLst>
              </a:tr>
              <a:tr h="2092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35963"/>
                  </a:ext>
                </a:extLst>
              </a:tr>
              <a:tr h="1975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"Корсаковская ЦРБ"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94364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5017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2" y="107839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93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ВЫЯВЛЕННЫХ ФАКТОРОВ РИСКА РАЗВИТИЯ ХНИЗ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ПРОШЕДШИХ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ДИСПАНСЕРИЗАЦИИ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МЕС. 2020Г.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(ФОРМА-131)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3" y="0"/>
            <a:ext cx="1043608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99422"/>
              </p:ext>
            </p:extLst>
          </p:nvPr>
        </p:nvGraphicFramePr>
        <p:xfrm>
          <a:off x="1" y="893132"/>
          <a:ext cx="12191999" cy="5964872"/>
        </p:xfrm>
        <a:graphic>
          <a:graphicData uri="http://schemas.openxmlformats.org/drawingml/2006/table">
            <a:tbl>
              <a:tblPr/>
              <a:tblGrid>
                <a:gridCol w="3089702">
                  <a:extLst>
                    <a:ext uri="{9D8B030D-6E8A-4147-A177-3AD203B41FA5}">
                      <a16:colId xmlns:a16="http://schemas.microsoft.com/office/drawing/2014/main" val="2262222134"/>
                    </a:ext>
                  </a:extLst>
                </a:gridCol>
                <a:gridCol w="1237928">
                  <a:extLst>
                    <a:ext uri="{9D8B030D-6E8A-4147-A177-3AD203B41FA5}">
                      <a16:colId xmlns:a16="http://schemas.microsoft.com/office/drawing/2014/main" val="1221796378"/>
                    </a:ext>
                  </a:extLst>
                </a:gridCol>
                <a:gridCol w="951465">
                  <a:extLst>
                    <a:ext uri="{9D8B030D-6E8A-4147-A177-3AD203B41FA5}">
                      <a16:colId xmlns:a16="http://schemas.microsoft.com/office/drawing/2014/main" val="3772991228"/>
                    </a:ext>
                  </a:extLst>
                </a:gridCol>
                <a:gridCol w="736618">
                  <a:extLst>
                    <a:ext uri="{9D8B030D-6E8A-4147-A177-3AD203B41FA5}">
                      <a16:colId xmlns:a16="http://schemas.microsoft.com/office/drawing/2014/main" val="1155650901"/>
                    </a:ext>
                  </a:extLst>
                </a:gridCol>
                <a:gridCol w="859388">
                  <a:extLst>
                    <a:ext uri="{9D8B030D-6E8A-4147-A177-3AD203B41FA5}">
                      <a16:colId xmlns:a16="http://schemas.microsoft.com/office/drawing/2014/main" val="873560226"/>
                    </a:ext>
                  </a:extLst>
                </a:gridCol>
                <a:gridCol w="675233">
                  <a:extLst>
                    <a:ext uri="{9D8B030D-6E8A-4147-A177-3AD203B41FA5}">
                      <a16:colId xmlns:a16="http://schemas.microsoft.com/office/drawing/2014/main" val="4069434619"/>
                    </a:ext>
                  </a:extLst>
                </a:gridCol>
                <a:gridCol w="849157">
                  <a:extLst>
                    <a:ext uri="{9D8B030D-6E8A-4147-A177-3AD203B41FA5}">
                      <a16:colId xmlns:a16="http://schemas.microsoft.com/office/drawing/2014/main" val="1099007995"/>
                    </a:ext>
                  </a:extLst>
                </a:gridCol>
                <a:gridCol w="828696">
                  <a:extLst>
                    <a:ext uri="{9D8B030D-6E8A-4147-A177-3AD203B41FA5}">
                      <a16:colId xmlns:a16="http://schemas.microsoft.com/office/drawing/2014/main" val="3189951242"/>
                    </a:ext>
                  </a:extLst>
                </a:gridCol>
                <a:gridCol w="745401">
                  <a:extLst>
                    <a:ext uri="{9D8B030D-6E8A-4147-A177-3AD203B41FA5}">
                      <a16:colId xmlns:a16="http://schemas.microsoft.com/office/drawing/2014/main" val="1151437773"/>
                    </a:ext>
                  </a:extLst>
                </a:gridCol>
                <a:gridCol w="692095">
                  <a:extLst>
                    <a:ext uri="{9D8B030D-6E8A-4147-A177-3AD203B41FA5}">
                      <a16:colId xmlns:a16="http://schemas.microsoft.com/office/drawing/2014/main" val="3882943784"/>
                    </a:ext>
                  </a:extLst>
                </a:gridCol>
                <a:gridCol w="766247">
                  <a:extLst>
                    <a:ext uri="{9D8B030D-6E8A-4147-A177-3AD203B41FA5}">
                      <a16:colId xmlns:a16="http://schemas.microsoft.com/office/drawing/2014/main" val="2766586337"/>
                    </a:ext>
                  </a:extLst>
                </a:gridCol>
                <a:gridCol w="760069">
                  <a:extLst>
                    <a:ext uri="{9D8B030D-6E8A-4147-A177-3AD203B41FA5}">
                      <a16:colId xmlns:a16="http://schemas.microsoft.com/office/drawing/2014/main" val="1344064294"/>
                    </a:ext>
                  </a:extLst>
                </a:gridCol>
              </a:tblGrid>
              <a:tr h="6162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организации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прошедших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 диспансеризации (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Повышенное АД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Гипергликемия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Избыточная масса тела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Курение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Отягощенная наследственность по ХНИЗ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33990"/>
                  </a:ext>
                </a:extLst>
              </a:tr>
              <a:tr h="315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456" marR="7456" marT="74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33803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Томаринская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74845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3889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40582"/>
                  </a:ext>
                </a:extLst>
              </a:tr>
              <a:tr h="2097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70465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79134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Смирныховская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03282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69458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Невельская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68769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"Поронайская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52189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62250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Тымовская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98346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16394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Анивская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19332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08245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855076"/>
                  </a:ext>
                </a:extLst>
              </a:tr>
              <a:tr h="2423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Синегорская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участковая больница"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91011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3074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Углегорская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5193"/>
                  </a:ext>
                </a:extLst>
              </a:tr>
              <a:tr h="276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56428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97583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24670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Корсаковская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1313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081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" y="97664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037" y="2276668"/>
            <a:ext cx="4721290" cy="153955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10880"/>
              </p:ext>
            </p:extLst>
          </p:nvPr>
        </p:nvGraphicFramePr>
        <p:xfrm>
          <a:off x="1156995" y="981707"/>
          <a:ext cx="10135267" cy="5647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3425">
                  <a:extLst>
                    <a:ext uri="{9D8B030D-6E8A-4147-A177-3AD203B41FA5}">
                      <a16:colId xmlns:a16="http://schemas.microsoft.com/office/drawing/2014/main" val="2247010372"/>
                    </a:ext>
                  </a:extLst>
                </a:gridCol>
                <a:gridCol w="2624650">
                  <a:extLst>
                    <a:ext uri="{9D8B030D-6E8A-4147-A177-3AD203B41FA5}">
                      <a16:colId xmlns:a16="http://schemas.microsoft.com/office/drawing/2014/main" val="3608583080"/>
                    </a:ext>
                  </a:extLst>
                </a:gridCol>
                <a:gridCol w="2305785">
                  <a:extLst>
                    <a:ext uri="{9D8B030D-6E8A-4147-A177-3AD203B41FA5}">
                      <a16:colId xmlns:a16="http://schemas.microsoft.com/office/drawing/2014/main" val="4097278053"/>
                    </a:ext>
                  </a:extLst>
                </a:gridCol>
                <a:gridCol w="1531407">
                  <a:extLst>
                    <a:ext uri="{9D8B030D-6E8A-4147-A177-3AD203B41FA5}">
                      <a16:colId xmlns:a16="http://schemas.microsoft.com/office/drawing/2014/main" val="1653063295"/>
                    </a:ext>
                  </a:extLst>
                </a:gridCol>
              </a:tblGrid>
              <a:tr h="8698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 Сахалинской области/административная территория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лиц, имеющих высокий абсолютно-сердечно-сосудистый риск, абсолютное число (по ф 131, таблица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на 1000 населения, прошедшего диспансеризацию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02623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Томаринский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6024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Южно-Сахалинск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3304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80378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Северо-Курильский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58323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Углегорский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53965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23878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731724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Смирныховский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14724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60512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Поронайский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97400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Тымовский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94006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Александровск-Сахалинский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16232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Ногликский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310641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219993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624440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64307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65988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25526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Корсаковский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73014"/>
                  </a:ext>
                </a:extLst>
              </a:tr>
              <a:tr h="2496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по региону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6479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0627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4649"/>
            <a:ext cx="12192000" cy="9470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РАСПРОСТРАНЕННОСТИ ФАКТОРА РИСКА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«ВЫСОКИЙ СУММАРНЫЙ СЕРДЕЧНО-СОСУДИСТЫЙ РИСК»,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ВЫЯВЛЕННОГО В ХОДЕ ДИСПАНСЕРИЗАЦИИ В 2020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261" y="34649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" y="9996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037" y="2276668"/>
            <a:ext cx="4721290" cy="153955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13068"/>
              </p:ext>
            </p:extLst>
          </p:nvPr>
        </p:nvGraphicFramePr>
        <p:xfrm>
          <a:off x="1110342" y="1063690"/>
          <a:ext cx="9899782" cy="5654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8076">
                  <a:extLst>
                    <a:ext uri="{9D8B030D-6E8A-4147-A177-3AD203B41FA5}">
                      <a16:colId xmlns:a16="http://schemas.microsoft.com/office/drawing/2014/main" val="2247010372"/>
                    </a:ext>
                  </a:extLst>
                </a:gridCol>
                <a:gridCol w="2563668">
                  <a:extLst>
                    <a:ext uri="{9D8B030D-6E8A-4147-A177-3AD203B41FA5}">
                      <a16:colId xmlns:a16="http://schemas.microsoft.com/office/drawing/2014/main" val="3608583080"/>
                    </a:ext>
                  </a:extLst>
                </a:gridCol>
                <a:gridCol w="2252212">
                  <a:extLst>
                    <a:ext uri="{9D8B030D-6E8A-4147-A177-3AD203B41FA5}">
                      <a16:colId xmlns:a16="http://schemas.microsoft.com/office/drawing/2014/main" val="4097278053"/>
                    </a:ext>
                  </a:extLst>
                </a:gridCol>
                <a:gridCol w="1495826">
                  <a:extLst>
                    <a:ext uri="{9D8B030D-6E8A-4147-A177-3AD203B41FA5}">
                      <a16:colId xmlns:a16="http://schemas.microsoft.com/office/drawing/2014/main" val="1653063295"/>
                    </a:ext>
                  </a:extLst>
                </a:gridCol>
              </a:tblGrid>
              <a:tr h="13190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 Сахалинской области/административная территория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лиц, имеющих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очень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высокий абсолютно-сердечно-сосудистый риск, абсолютное число (по ф 131, таблица 2000)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на 1000 населения, прошедшего диспансеризацию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02623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Александровск-Сахалинский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6151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Южно-Сахалинск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6024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Томаринский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36694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8035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80399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64801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51826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Углегорский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65872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Поронайский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17349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Смирныховский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20273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73291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Ногликский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36534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Тымовский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47195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97400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16232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Корсаковский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10929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53066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Северо-Курильский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84779"/>
                  </a:ext>
                </a:extLst>
              </a:tr>
              <a:tr h="2198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региону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0468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314" y="99963"/>
            <a:ext cx="12126686" cy="889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РАСПРОСТРАНЕННОСТИ ФАКТОРА РИСКА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«ОЧЕНЬ ВЫСОКИЙ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СЕРДЕЧНО-СОСУДИСТЫЙ РИСК»,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ВЫЯВЛЕННОГО В ХОДЕ ДИСПАНСЕРИЗАЦИИ В 2020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261" y="34649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" y="9996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037" y="2276668"/>
            <a:ext cx="4721290" cy="153955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8886"/>
              </p:ext>
            </p:extLst>
          </p:nvPr>
        </p:nvGraphicFramePr>
        <p:xfrm>
          <a:off x="992154" y="1184374"/>
          <a:ext cx="10207691" cy="5653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426">
                  <a:extLst>
                    <a:ext uri="{9D8B030D-6E8A-4147-A177-3AD203B41FA5}">
                      <a16:colId xmlns:a16="http://schemas.microsoft.com/office/drawing/2014/main" val="2247010372"/>
                    </a:ext>
                  </a:extLst>
                </a:gridCol>
                <a:gridCol w="2464653">
                  <a:extLst>
                    <a:ext uri="{9D8B030D-6E8A-4147-A177-3AD203B41FA5}">
                      <a16:colId xmlns:a16="http://schemas.microsoft.com/office/drawing/2014/main" val="3608583080"/>
                    </a:ext>
                  </a:extLst>
                </a:gridCol>
                <a:gridCol w="2322262">
                  <a:extLst>
                    <a:ext uri="{9D8B030D-6E8A-4147-A177-3AD203B41FA5}">
                      <a16:colId xmlns:a16="http://schemas.microsoft.com/office/drawing/2014/main" val="4097278053"/>
                    </a:ext>
                  </a:extLst>
                </a:gridCol>
                <a:gridCol w="1542350">
                  <a:extLst>
                    <a:ext uri="{9D8B030D-6E8A-4147-A177-3AD203B41FA5}">
                      <a16:colId xmlns:a16="http://schemas.microsoft.com/office/drawing/2014/main" val="1653063295"/>
                    </a:ext>
                  </a:extLst>
                </a:gridCol>
              </a:tblGrid>
              <a:tr h="11572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 Сахалинской области/административная территория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Выявлено лиц, имеющих повышенный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артериального давления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на 1000 населения, прошедшего диспансеризацию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02623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6024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Томаринский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36694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8035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Углегорский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80399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Ногликский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64801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07037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Александровск-Сахалинский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51826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65872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17349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36534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Поронайский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47195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97400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Южно-Сахалинск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16232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Тымовский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968529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Смирныховский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612431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10929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Северо-Курильский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53066"/>
                  </a:ext>
                </a:extLst>
              </a:tr>
              <a:tr h="2195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Корсаковский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84779"/>
                  </a:ext>
                </a:extLst>
              </a:tr>
              <a:tr h="4247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региону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667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298" y="34649"/>
            <a:ext cx="12070701" cy="8704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РАСПРОСТРАНЕННОСТИ ФАКТОРА РИСКА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«ПОВЫШЕННОЕ АРТЕРИАЛЬНОЕ ДАВЛЕНИЕ»,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ВЫЯВЛЕННОГО В ХОДЕ ДИСПАНСЕРИЗАЦИИ В 2020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261" y="34649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" y="9996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037" y="2276668"/>
            <a:ext cx="4721290" cy="153955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6836"/>
              </p:ext>
            </p:extLst>
          </p:nvPr>
        </p:nvGraphicFramePr>
        <p:xfrm>
          <a:off x="111967" y="971122"/>
          <a:ext cx="11952515" cy="5895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951">
                  <a:extLst>
                    <a:ext uri="{9D8B030D-6E8A-4147-A177-3AD203B41FA5}">
                      <a16:colId xmlns:a16="http://schemas.microsoft.com/office/drawing/2014/main" val="2247010372"/>
                    </a:ext>
                  </a:extLst>
                </a:gridCol>
                <a:gridCol w="1624826">
                  <a:extLst>
                    <a:ext uri="{9D8B030D-6E8A-4147-A177-3AD203B41FA5}">
                      <a16:colId xmlns:a16="http://schemas.microsoft.com/office/drawing/2014/main" val="3608583080"/>
                    </a:ext>
                  </a:extLst>
                </a:gridCol>
                <a:gridCol w="2063069">
                  <a:extLst>
                    <a:ext uri="{9D8B030D-6E8A-4147-A177-3AD203B41FA5}">
                      <a16:colId xmlns:a16="http://schemas.microsoft.com/office/drawing/2014/main" val="4097278053"/>
                    </a:ext>
                  </a:extLst>
                </a:gridCol>
                <a:gridCol w="1810622">
                  <a:extLst>
                    <a:ext uri="{9D8B030D-6E8A-4147-A177-3AD203B41FA5}">
                      <a16:colId xmlns:a16="http://schemas.microsoft.com/office/drawing/2014/main" val="1653063295"/>
                    </a:ext>
                  </a:extLst>
                </a:gridCol>
                <a:gridCol w="1428589">
                  <a:extLst>
                    <a:ext uri="{9D8B030D-6E8A-4147-A177-3AD203B41FA5}">
                      <a16:colId xmlns:a16="http://schemas.microsoft.com/office/drawing/2014/main" val="3881843543"/>
                    </a:ext>
                  </a:extLst>
                </a:gridCol>
                <a:gridCol w="2571458">
                  <a:extLst>
                    <a:ext uri="{9D8B030D-6E8A-4147-A177-3AD203B41FA5}">
                      <a16:colId xmlns:a16="http://schemas.microsoft.com/office/drawing/2014/main" val="2095777434"/>
                    </a:ext>
                  </a:extLst>
                </a:gridCol>
              </a:tblGrid>
              <a:tr h="13713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 Сахалинской области/административная территория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Выявлено лиц, имеющих повышенный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артериального давления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лиц, имеющих 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высокий абсолютно-сердечно-сосудистый риск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лиц, имеющих высокий абсолютно-сердечно-сосудистый риск</a:t>
                      </a: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впервые выявленных БСК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впервые выявленных БСК от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количества выявленных лиц, имеющих повышенный уровень АД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02623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Корсаковский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10103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Смирныховский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48498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54232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68252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97929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Поронайский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4634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36694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Тымовский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8035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Углегорский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80399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Томаринский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07037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Охинский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28270"/>
                  </a:ext>
                </a:extLst>
              </a:tr>
              <a:tr h="4384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Александровск-Сахалинский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51826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Курильский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04680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65872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Северо-Курильский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53066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Холмский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1380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73922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Ногликский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84779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Южно-Сахалинск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14181"/>
                  </a:ext>
                </a:extLst>
              </a:tr>
              <a:tr h="2192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по региону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3794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6479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7" marR="55557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35021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967" y="34648"/>
            <a:ext cx="12080034" cy="936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ВПЕРВЫЕ ВЫЯВЛЕННЫХ БСК В СРАВНЕНИИ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ФАКТОРАМИ РИСКА ЗА 10 МЕС. 2020 ГОДА,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ДИСПАНСЕРИЗАЦИИ В 2020</a:t>
            </a:r>
          </a:p>
          <a:p>
            <a:pPr algn="ctr"/>
            <a:endParaRPr lang="ru-RU" sz="1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261" y="34649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" y="9996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4114"/>
            <a:ext cx="12100665" cy="905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РАБОТА ГБУЗ СОЦМП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2" y="99963"/>
            <a:ext cx="1403995" cy="69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5905" y="99963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16824" y="2677886"/>
            <a:ext cx="56916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2020 году ГБУЗ СОЦМП осуществил 18 проверок кабинетов и отделений медицинской профилактики в 14 медицинских организациях.</a:t>
            </a:r>
          </a:p>
          <a:p>
            <a:pPr indent="449580" algn="just">
              <a:spcAft>
                <a:spcPts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65215"/>
              </p:ext>
            </p:extLst>
          </p:nvPr>
        </p:nvGraphicFramePr>
        <p:xfrm>
          <a:off x="466531" y="1082352"/>
          <a:ext cx="5710334" cy="5642913"/>
        </p:xfrm>
        <a:graphic>
          <a:graphicData uri="http://schemas.openxmlformats.org/drawingml/2006/table">
            <a:tbl>
              <a:tblPr firstRow="1" firstCol="1" bandRow="1"/>
              <a:tblGrid>
                <a:gridCol w="4202548">
                  <a:extLst>
                    <a:ext uri="{9D8B030D-6E8A-4147-A177-3AD203B41FA5}">
                      <a16:colId xmlns:a16="http://schemas.microsoft.com/office/drawing/2014/main" val="603140584"/>
                    </a:ext>
                  </a:extLst>
                </a:gridCol>
                <a:gridCol w="1507786">
                  <a:extLst>
                    <a:ext uri="{9D8B030D-6E8A-4147-A177-3AD203B41FA5}">
                      <a16:colId xmlns:a16="http://schemas.microsoft.com/office/drawing/2014/main" val="307291866"/>
                    </a:ext>
                  </a:extLst>
                </a:gridCol>
              </a:tblGrid>
              <a:tr h="796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 проверки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37436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«ГП №2»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727419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«ГП №6»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12.02.2020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044697"/>
                  </a:ext>
                </a:extLst>
              </a:tr>
              <a:tr h="59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Анивская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22.01.2020, 29.10.2020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09012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«Корсаковская ЦРБ»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07.10.2020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663244"/>
                  </a:ext>
                </a:extLst>
              </a:tr>
              <a:tr h="59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«Холмская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25.03.2020,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807054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Невельская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18.03.2020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582075"/>
                  </a:ext>
                </a:extLst>
              </a:tr>
              <a:tr h="489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Углегорская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04.02.2020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26.11.2020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604835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Томаринская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42306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Ногликская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28.10.2020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894570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Тымовская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28.10.2020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976966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Смирныховская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29.10.2020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369950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Поронайская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18.09.2020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234663"/>
                  </a:ext>
                </a:extLst>
              </a:tr>
              <a:tr h="489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Макаровская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19.03.2020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28961"/>
                  </a:ext>
                </a:extLst>
              </a:tr>
              <a:tr h="244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«Курильская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11.08.2020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50" marR="23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16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9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4114"/>
            <a:ext cx="12100665" cy="905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ДЕФЕКТЫ ПРИ ПРОВЕДЕНИИ ПРОВЕРОК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" y="99963"/>
            <a:ext cx="1403995" cy="69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6854" y="67305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730" y="1175656"/>
            <a:ext cx="11176935" cy="3844213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Нет приказа по МО о назначении ответственных лиц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Нет обучения специалистов по дополнительным программам повышения квалификации по профилактике ХНИЗ и формированию ЗОЖ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Неполный пакет нормативных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Приказ МЗ РФ от 30.09.2015г №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683-н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Приказ МЗ России от 15.05.2012 № 543н, Приказ МЗ РФ от 13.03.2019 № 124н, Приказ МЗ России от 27.03.2019 №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164н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Приказ МЗ РФ от 29.03.2019 № 173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Приказ МЗ РФ от 02.09.2019 г. № 716н, Приказ МЗ России от 31.12.2003 № 650, Приказ МЗ России от 23.09.2003 № 455, Приказ МЗ России от 23.09.2003 № 455, Приказ МЗ России от 06.03.2015 № 87н, Приказ МЗ РФ от 20.12.2012 г. № 1177н, Методические рекомендации МЗ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22.10.2019г.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проведения диспансеризации определенных групп взрослого населения» 5-е издание, Распоряжение МЗ Сахалинской области от 19.11.2018 №1155-р «О совершенствовании работы профилактической службы Сахалинской области», Временные МР по организации проведения ПМО и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диспансеризации в условиях сохранения рисков распространения новой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инфекции» от 06.07.2020г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кабинете (отделении) медицинской профилактики нет должностных инструкций медицинского персонала или оформлены не по форме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(отделении) медицинской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ведется медицинская деятельность согласно Приказа МЗ и СР от 12.04.2011г. №302н (платные медицинские осмотры)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 разработана нормативная документация и не организована работа школ здоровья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Не организовано оснащение кабинета медицинской профилактики согласно Стандарту оснащения</a:t>
            </a:r>
            <a:b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Низкий объем пациентов, направленных и обследованных в рамках 2го этапа диспансеризации определенных групп взрослого населения</a:t>
            </a:r>
            <a:endParaRPr lang="ru-RU" sz="17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4114"/>
            <a:ext cx="12100665" cy="905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ГБУЗ СОЦМП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" y="99963"/>
            <a:ext cx="1403995" cy="69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6854" y="67305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33" y="1101012"/>
            <a:ext cx="5523722" cy="4814595"/>
          </a:xfrm>
        </p:spPr>
        <p:txBody>
          <a:bodyPr>
            <a:noAutofit/>
          </a:bodyPr>
          <a:lstStyle/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ДЕФЕКТОВ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ПРОВЕДЕНИИ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-ГБУЗ «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Макаровская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ЦРБ»;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Ногликская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ЦРБ»;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-ГБУЗ «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Углегорская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ЦРБ»;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-ГБУЗ «Курильская ЦРБ»;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-ГБУЗ «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Томаринская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ДЕФЕКТОВ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ПРОВЕДЕНИИ ПРОВЕРОК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-ГБУЗ «</a:t>
            </a:r>
            <a:r>
              <a:rPr lang="ru-RU" sz="1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Анивская</a:t>
            </a:r>
            <a: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ЦРБ»;</a:t>
            </a:r>
            <a:b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-ГБУЗ «Холмская ЦРБ»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420" y="4506686"/>
            <a:ext cx="4180114" cy="2351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560" y="4506686"/>
            <a:ext cx="4180114" cy="2351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420" y="1838129"/>
            <a:ext cx="4163529" cy="23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4114"/>
            <a:ext cx="12100665" cy="905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9" y="99963"/>
            <a:ext cx="1403995" cy="69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8073" y="67307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238" y="1238250"/>
            <a:ext cx="10184362" cy="50673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-Приказ Минздрава России от 13.03.2019г. №124н «Об утверждении порядка проведения профилактического медицинского осмотра и диспансеризации определенных групп взрослого населения»;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МЗ РФ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22.10.2020г. «Организация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диспансеризации определенных групп взрослого населения» 5-е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1" y="140868"/>
            <a:ext cx="1991823" cy="455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8594" y="140868"/>
            <a:ext cx="640774" cy="60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1" y="512100"/>
            <a:ext cx="7828384" cy="5879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3869" y="5393094"/>
            <a:ext cx="715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70C0"/>
                </a:solidFill>
              </a:rPr>
              <a:t>Благодарю за внимание</a:t>
            </a:r>
            <a:endParaRPr lang="ru-RU" sz="4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4114"/>
            <a:ext cx="12100665" cy="905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ДИСПАНСЕРИЗАЦИИ ОПРЕДЕЛЕННЫХ ГРУПП </a:t>
            </a:r>
          </a:p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НАСЕЛЕНИЯ 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ПАНДЕМИИ </a:t>
            </a:r>
          </a:p>
          <a:p>
            <a:pPr algn="ctr">
              <a:defRPr sz="1800" b="0" i="0" u="none" strike="noStrike" kern="1200" spc="0" baseline="0">
                <a:solidFill>
                  <a:srgbClr val="A53010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 ИНФЕКЦИИ 2020 ГОДУ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" y="99963"/>
            <a:ext cx="1403995" cy="69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8073" y="67307"/>
            <a:ext cx="922593" cy="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631" y="2373370"/>
            <a:ext cx="3618312" cy="3348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028" y="2373371"/>
            <a:ext cx="3359298" cy="33462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1135" y="1175657"/>
            <a:ext cx="11112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Пункта 1 Распоряжения Министерства здравоохранения Сахалинской области от 23.03.2020 № 327-р «О временной отмене профилактических осмотров и диспансеризации взрослого населения и детского населения в Сахалинской области»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отменено проведение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профилактических осмотров и диспансеризации взрослого населения и детского населения с 23.03.2020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552" y="5719666"/>
            <a:ext cx="3793391" cy="113833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с 11.08.2020г. возобновлено проведение диспансеризации и ПМО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5281" y="5719666"/>
            <a:ext cx="3424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с 06.11.2020г. вновь отменено проведение диспансеризации и ПМО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"/>
            <a:ext cx="12192000" cy="8367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ДИСПАНСЕРИЗАЦИЯ ОПРЕДЕЛЕННЫХ ГРУПП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ВЗРОСЛОГО НАСЕЛЕНИЯ</a:t>
            </a:r>
          </a:p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МЕС. 2020 Г. (ФОРМА-131)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87" y="2"/>
            <a:ext cx="1043609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08966"/>
              </p:ext>
            </p:extLst>
          </p:nvPr>
        </p:nvGraphicFramePr>
        <p:xfrm>
          <a:off x="0" y="834173"/>
          <a:ext cx="12191996" cy="596318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77173">
                  <a:extLst>
                    <a:ext uri="{9D8B030D-6E8A-4147-A177-3AD203B41FA5}">
                      <a16:colId xmlns:a16="http://schemas.microsoft.com/office/drawing/2014/main" val="1020456439"/>
                    </a:ext>
                  </a:extLst>
                </a:gridCol>
                <a:gridCol w="1878171">
                  <a:extLst>
                    <a:ext uri="{9D8B030D-6E8A-4147-A177-3AD203B41FA5}">
                      <a16:colId xmlns:a16="http://schemas.microsoft.com/office/drawing/2014/main" val="3090782429"/>
                    </a:ext>
                  </a:extLst>
                </a:gridCol>
                <a:gridCol w="1611644">
                  <a:extLst>
                    <a:ext uri="{9D8B030D-6E8A-4147-A177-3AD203B41FA5}">
                      <a16:colId xmlns:a16="http://schemas.microsoft.com/office/drawing/2014/main" val="884422850"/>
                    </a:ext>
                  </a:extLst>
                </a:gridCol>
                <a:gridCol w="1456252">
                  <a:extLst>
                    <a:ext uri="{9D8B030D-6E8A-4147-A177-3AD203B41FA5}">
                      <a16:colId xmlns:a16="http://schemas.microsoft.com/office/drawing/2014/main" val="1596795912"/>
                    </a:ext>
                  </a:extLst>
                </a:gridCol>
                <a:gridCol w="1456252">
                  <a:extLst>
                    <a:ext uri="{9D8B030D-6E8A-4147-A177-3AD203B41FA5}">
                      <a16:colId xmlns:a16="http://schemas.microsoft.com/office/drawing/2014/main" val="2356645639"/>
                    </a:ext>
                  </a:extLst>
                </a:gridCol>
                <a:gridCol w="1456252">
                  <a:extLst>
                    <a:ext uri="{9D8B030D-6E8A-4147-A177-3AD203B41FA5}">
                      <a16:colId xmlns:a16="http://schemas.microsoft.com/office/drawing/2014/main" val="2404750178"/>
                    </a:ext>
                  </a:extLst>
                </a:gridCol>
                <a:gridCol w="1456252">
                  <a:extLst>
                    <a:ext uri="{9D8B030D-6E8A-4147-A177-3AD203B41FA5}">
                      <a16:colId xmlns:a16="http://schemas.microsoft.com/office/drawing/2014/main" val="2477669449"/>
                    </a:ext>
                  </a:extLst>
                </a:gridCol>
              </a:tblGrid>
              <a:tr h="8880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организация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  <a:p>
                      <a:pPr algn="ctr" fontAlgn="b"/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</a:t>
                      </a:r>
                      <a:r>
                        <a:rPr lang="en-US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</a:t>
                      </a:r>
                    </a:p>
                    <a:p>
                      <a:pPr algn="ctr" fontAlgn="b"/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Ф-131 (</a:t>
                      </a:r>
                      <a:r>
                        <a:rPr lang="ru-RU" sz="12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годового плана Ф-131 (%)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</a:t>
                      </a:r>
                      <a:r>
                        <a:rPr lang="en-US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</a:t>
                      </a:r>
                    </a:p>
                    <a:p>
                      <a:pPr algn="ctr" fontAlgn="b"/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КПЭ на </a:t>
                      </a:r>
                      <a:r>
                        <a:rPr lang="ru-RU" sz="12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30.10.2020 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годового плана КПЭ (%)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предоставляемых данных МО по Ф-131 и КПЭ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72786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Томаринская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49152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Невельская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92320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26742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Ногликская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05383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81670"/>
                  </a:ext>
                </a:extLst>
              </a:tr>
              <a:tr h="23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Поронайская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65759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"Синегорская участковая больница"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60839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99490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98918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27462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23940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"Смирныховская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956761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"Анивская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75302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"Тымовская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96172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87105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29211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92019"/>
                  </a:ext>
                </a:extLst>
              </a:tr>
              <a:tr h="210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"Корсаковская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52804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24155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"Углегорская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53357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30272"/>
                  </a:ext>
                </a:extLst>
              </a:tr>
              <a:tr h="20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79440"/>
                  </a:ext>
                </a:extLst>
              </a:tr>
              <a:tr h="409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100930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46616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-3645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75188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" y="9996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"/>
            <a:ext cx="12192000" cy="8367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ЫПОЛНЕНИЕ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ЭТАПА ДИСПАНСЕРИЗАЦИИ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ОПРЕДЕЛЕННЫХ ГРУПП ВЗРОСЛОГО НАСЕЛЕНИЯ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МЕС. 2020Г. (ФОРМА-131)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0" y="2"/>
            <a:ext cx="1043609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63570"/>
              </p:ext>
            </p:extLst>
          </p:nvPr>
        </p:nvGraphicFramePr>
        <p:xfrm>
          <a:off x="-1" y="836719"/>
          <a:ext cx="12111135" cy="602127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696091">
                  <a:extLst>
                    <a:ext uri="{9D8B030D-6E8A-4147-A177-3AD203B41FA5}">
                      <a16:colId xmlns:a16="http://schemas.microsoft.com/office/drawing/2014/main" val="1020456439"/>
                    </a:ext>
                  </a:extLst>
                </a:gridCol>
                <a:gridCol w="1841219">
                  <a:extLst>
                    <a:ext uri="{9D8B030D-6E8A-4147-A177-3AD203B41FA5}">
                      <a16:colId xmlns:a16="http://schemas.microsoft.com/office/drawing/2014/main" val="3494489808"/>
                    </a:ext>
                  </a:extLst>
                </a:gridCol>
                <a:gridCol w="1676986">
                  <a:extLst>
                    <a:ext uri="{9D8B030D-6E8A-4147-A177-3AD203B41FA5}">
                      <a16:colId xmlns:a16="http://schemas.microsoft.com/office/drawing/2014/main" val="945227808"/>
                    </a:ext>
                  </a:extLst>
                </a:gridCol>
                <a:gridCol w="2896839">
                  <a:extLst>
                    <a:ext uri="{9D8B030D-6E8A-4147-A177-3AD203B41FA5}">
                      <a16:colId xmlns:a16="http://schemas.microsoft.com/office/drawing/2014/main" val="2709277317"/>
                    </a:ext>
                  </a:extLst>
                </a:gridCol>
              </a:tblGrid>
              <a:tr h="509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en-US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завершивших 2 этап от числа прошедших 1 этап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7008" marR="7008" marT="7008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72786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45884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26742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05383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81670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65759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60839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Томаринская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99490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98918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27462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23940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Невельская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956761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75302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"Смирныховская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96172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"Корсаковская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87105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"Синегорская участковая больница"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29211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92019"/>
                  </a:ext>
                </a:extLst>
              </a:tr>
              <a:tr h="210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"Тымовская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52804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"Поронайская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24155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"Анивская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53357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"Охинская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30272"/>
                  </a:ext>
                </a:extLst>
              </a:tr>
              <a:tr h="2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"Углегорская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79440"/>
                  </a:ext>
                </a:extLst>
              </a:tr>
              <a:tr h="198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17335"/>
                  </a:ext>
                </a:extLst>
              </a:tr>
              <a:tr h="9243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46616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10930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(норматив 35%)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75188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9455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1"/>
            <a:ext cx="12192000" cy="83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lvl="0"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ДОЛЯ  ВПЕРВЫЕ ВЫЯВЛЕННЫХ ЗАБОЛЕВАНИЙ </a:t>
            </a:r>
            <a:b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ОТ ЧИСЛА ПРОШЕДШИХ ДИСПАНСЕРИЗАЦИЮ 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ЗА 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10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МЕС. 2020 Г. (ФОРМА-131) (%)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0"/>
            <a:ext cx="1043608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28127"/>
              </p:ext>
            </p:extLst>
          </p:nvPr>
        </p:nvGraphicFramePr>
        <p:xfrm>
          <a:off x="0" y="836717"/>
          <a:ext cx="12192000" cy="602128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343525">
                  <a:extLst>
                    <a:ext uri="{9D8B030D-6E8A-4147-A177-3AD203B41FA5}">
                      <a16:colId xmlns:a16="http://schemas.microsoft.com/office/drawing/2014/main" val="624819658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3348607332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1992724853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389386595"/>
                    </a:ext>
                  </a:extLst>
                </a:gridCol>
              </a:tblGrid>
              <a:tr h="954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прошедших диспансеризацию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впервые выявленных заболеваний при проведении диспансеризации (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впервые выявленных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 от числа прошедших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диспансеризацию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2623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Синегорская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участковая больница"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97794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37282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"Томаринская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18803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37107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91274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"Смирныховская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69517"/>
                  </a:ext>
                </a:extLst>
              </a:tr>
              <a:tr h="21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"Тымовская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58323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20883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"Углегорская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146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8185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59670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76017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27062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"Невельская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6271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"Макаровская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323523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"Охинская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91221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"Поронайская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34484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06956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8207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21974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1423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"Корсаковская ЦРБ"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15850"/>
                  </a:ext>
                </a:extLst>
              </a:tr>
              <a:tr h="4306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46616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 (норматив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9,2%)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7046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" y="6945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1"/>
            <a:ext cx="12192000" cy="83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lvl="0"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ДОЛЯ  ВПЕРВЫЕ ВЫЯВЛЕННЫХ БСК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ОТ ЧИСЛА ПРОШЕДШИХ ДИСПАНСЕРИЗАЦИЮ </a:t>
            </a:r>
            <a:b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ЗА 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10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МЕС. 2020 Г. (ФОРМА-131)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0"/>
            <a:ext cx="1043608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1153"/>
              </p:ext>
            </p:extLst>
          </p:nvPr>
        </p:nvGraphicFramePr>
        <p:xfrm>
          <a:off x="1" y="836703"/>
          <a:ext cx="12191998" cy="6021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7535">
                  <a:extLst>
                    <a:ext uri="{9D8B030D-6E8A-4147-A177-3AD203B41FA5}">
                      <a16:colId xmlns:a16="http://schemas.microsoft.com/office/drawing/2014/main" val="1618124014"/>
                    </a:ext>
                  </a:extLst>
                </a:gridCol>
                <a:gridCol w="1771389">
                  <a:extLst>
                    <a:ext uri="{9D8B030D-6E8A-4147-A177-3AD203B41FA5}">
                      <a16:colId xmlns:a16="http://schemas.microsoft.com/office/drawing/2014/main" val="3064756259"/>
                    </a:ext>
                  </a:extLst>
                </a:gridCol>
                <a:gridCol w="1351537">
                  <a:extLst>
                    <a:ext uri="{9D8B030D-6E8A-4147-A177-3AD203B41FA5}">
                      <a16:colId xmlns:a16="http://schemas.microsoft.com/office/drawing/2014/main" val="460571283"/>
                    </a:ext>
                  </a:extLst>
                </a:gridCol>
                <a:gridCol w="1351537">
                  <a:extLst>
                    <a:ext uri="{9D8B030D-6E8A-4147-A177-3AD203B41FA5}">
                      <a16:colId xmlns:a16="http://schemas.microsoft.com/office/drawing/2014/main" val="2332187409"/>
                    </a:ext>
                  </a:extLst>
                </a:gridCol>
              </a:tblGrid>
              <a:tr h="740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заболеваний 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выявленных БСК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от числа впервые выявленных заболеваний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2149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74945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27691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496917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09470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Корсаковская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73779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Углегорская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65437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Поронайская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52492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96864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Томаринская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521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38186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Синегорская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участковая больница"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082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82825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Смирныховская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68048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1577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07839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Невельская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80052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79427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27604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Тымовская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740825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4424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85172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7683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6081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" y="6945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1"/>
            <a:ext cx="12192000" cy="83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lvl="0"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ДОЛЯ  ВПЕРВЫЕ ВЫЯВЛЕННЫХ ЗНО ОТ ЧИСЛА 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ПРОШЕДШИХ ДИСПАНСЕРИЗАЦИЮ </a:t>
            </a:r>
            <a:b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ЗА  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10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МЕС. 2020 Г. (ФОРМА-131)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0"/>
            <a:ext cx="1043608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06562"/>
              </p:ext>
            </p:extLst>
          </p:nvPr>
        </p:nvGraphicFramePr>
        <p:xfrm>
          <a:off x="0" y="836715"/>
          <a:ext cx="12124943" cy="602128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110808">
                  <a:extLst>
                    <a:ext uri="{9D8B030D-6E8A-4147-A177-3AD203B41FA5}">
                      <a16:colId xmlns:a16="http://schemas.microsoft.com/office/drawing/2014/main" val="624819658"/>
                    </a:ext>
                  </a:extLst>
                </a:gridCol>
                <a:gridCol w="2146361">
                  <a:extLst>
                    <a:ext uri="{9D8B030D-6E8A-4147-A177-3AD203B41FA5}">
                      <a16:colId xmlns:a16="http://schemas.microsoft.com/office/drawing/2014/main" val="1992724853"/>
                    </a:ext>
                  </a:extLst>
                </a:gridCol>
                <a:gridCol w="1936878">
                  <a:extLst>
                    <a:ext uri="{9D8B030D-6E8A-4147-A177-3AD203B41FA5}">
                      <a16:colId xmlns:a16="http://schemas.microsoft.com/office/drawing/2014/main" val="517741780"/>
                    </a:ext>
                  </a:extLst>
                </a:gridCol>
                <a:gridCol w="1930896">
                  <a:extLst>
                    <a:ext uri="{9D8B030D-6E8A-4147-A177-3AD203B41FA5}">
                      <a16:colId xmlns:a16="http://schemas.microsoft.com/office/drawing/2014/main" val="2746676306"/>
                    </a:ext>
                  </a:extLst>
                </a:gridCol>
              </a:tblGrid>
              <a:tr h="756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заболеваний 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 fontAlgn="ctr"/>
                      <a:endParaRPr lang="en-US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выявленных ЗНО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от числа впервые выявленных заболеваний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2623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97794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"Поронайская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37282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18803"/>
                  </a:ext>
                </a:extLst>
              </a:tr>
              <a:tr h="226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37107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"Синегорская участковая больница"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91274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69517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58323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"Анивская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20883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"Томаринская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146"/>
                  </a:ext>
                </a:extLst>
              </a:tr>
              <a:tr h="197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8185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59670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"Макаровская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76017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"Смирныховская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27062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6271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"Невельская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323523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"Охинская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91221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"Тымовская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34484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06956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8207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"Углегорская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21974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1423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"Корсаковская ЦРБ"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15850"/>
                  </a:ext>
                </a:extLst>
              </a:tr>
              <a:tr h="379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7046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" y="6945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1"/>
            <a:ext cx="12192000" cy="83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lvl="0" algn="ctr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ГРУППЫ ЗДОРОВЬЯ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МЕС. 2020 Г.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(ФОРМА-131)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(%)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0"/>
            <a:ext cx="1043608" cy="9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0304"/>
              </p:ext>
            </p:extLst>
          </p:nvPr>
        </p:nvGraphicFramePr>
        <p:xfrm>
          <a:off x="2" y="836714"/>
          <a:ext cx="12191999" cy="602128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612121">
                  <a:extLst>
                    <a:ext uri="{9D8B030D-6E8A-4147-A177-3AD203B41FA5}">
                      <a16:colId xmlns:a16="http://schemas.microsoft.com/office/drawing/2014/main" val="624819658"/>
                    </a:ext>
                  </a:extLst>
                </a:gridCol>
                <a:gridCol w="1905832">
                  <a:extLst>
                    <a:ext uri="{9D8B030D-6E8A-4147-A177-3AD203B41FA5}">
                      <a16:colId xmlns:a16="http://schemas.microsoft.com/office/drawing/2014/main" val="1992724853"/>
                    </a:ext>
                  </a:extLst>
                </a:gridCol>
                <a:gridCol w="1220091">
                  <a:extLst>
                    <a:ext uri="{9D8B030D-6E8A-4147-A177-3AD203B41FA5}">
                      <a16:colId xmlns:a16="http://schemas.microsoft.com/office/drawing/2014/main" val="389386595"/>
                    </a:ext>
                  </a:extLst>
                </a:gridCol>
                <a:gridCol w="1202279">
                  <a:extLst>
                    <a:ext uri="{9D8B030D-6E8A-4147-A177-3AD203B41FA5}">
                      <a16:colId xmlns:a16="http://schemas.microsoft.com/office/drawing/2014/main" val="681920585"/>
                    </a:ext>
                  </a:extLst>
                </a:gridCol>
                <a:gridCol w="1282430">
                  <a:extLst>
                    <a:ext uri="{9D8B030D-6E8A-4147-A177-3AD203B41FA5}">
                      <a16:colId xmlns:a16="http://schemas.microsoft.com/office/drawing/2014/main" val="1210198191"/>
                    </a:ext>
                  </a:extLst>
                </a:gridCol>
                <a:gridCol w="969246">
                  <a:extLst>
                    <a:ext uri="{9D8B030D-6E8A-4147-A177-3AD203B41FA5}">
                      <a16:colId xmlns:a16="http://schemas.microsoft.com/office/drawing/2014/main" val="3587033609"/>
                    </a:ext>
                  </a:extLst>
                </a:gridCol>
              </a:tblGrid>
              <a:tr h="624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прошедших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диспансеризацию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 (%)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 группа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2623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4"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97794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"Макаровская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37282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6"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18803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"Городская поликлиника № 2"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3664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37107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Корсаковская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91274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"Холмская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69517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"Южно-Курильская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58323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20883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"Синегорская участковая больница"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146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"Александровск-Сахалинская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8185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"Невельская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59670"/>
                  </a:ext>
                </a:extLst>
              </a:tr>
              <a:tr h="2289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"Ногликская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76017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"Томаринская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27062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Смирныховская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6271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"Долинская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323523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"Тымовская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91221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"Охинская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34484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"КДЦ города Южно-Сахалинска"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06956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"Анивская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8207"/>
                  </a:ext>
                </a:extLst>
              </a:tr>
              <a:tr h="2066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"Поронайская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21974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"Углегорская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1423"/>
                  </a:ext>
                </a:extLst>
              </a:tr>
              <a:tr h="2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ГБУЗ "Северо-Курильская ЦРБ"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15850"/>
                  </a:ext>
                </a:extLst>
              </a:tr>
              <a:tr h="30844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46616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РФ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24,0%)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РФ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16,0%)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70464"/>
                  </a:ext>
                </a:extLst>
              </a:tr>
              <a:tr h="308446">
                <a:tc vMerge="1"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 61%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6822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69453"/>
            <a:ext cx="1403995" cy="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14431</TotalTime>
  <Words>3516</Words>
  <Application>Microsoft Office PowerPoint</Application>
  <PresentationFormat>Широкоэкранный</PresentationFormat>
  <Paragraphs>1992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Легкий дым</vt:lpstr>
      <vt:lpstr>«Актуальные проблемы в проведении диспансеризации и профилактических медицинских осмотров определенных групп взрослого населения в медицинских организациях Сахалинской области» </vt:lpstr>
      <vt:lpstr>-Приказ Минздрава России от 13.03.2019г. №124н «Об утверждении порядка проведения профилактического медицинского осмотра и диспансеризации определенных групп взрослого населения»; -Методические рекомендации МЗ РФ от 22.10.2020г. «Организация проведения диспансеризации определенных групп взрослого населения» 5-е издание  </vt:lpstr>
      <vt:lpstr>Распоряжением Правительства с 11.08.2020г. возобновлено проведение диспансеризации и ПМО</vt:lpstr>
      <vt:lpstr>Презентация PowerPoint</vt:lpstr>
      <vt:lpstr>Презентация PowerPoint</vt:lpstr>
      <vt:lpstr>ДОЛЯ  ВПЕРВЫЕ ВЫЯВЛЕННЫХ ЗАБОЛЕВАНИЙ  ОТ ЧИСЛА ПРОШЕДШИХ ДИСПАНСЕРИЗАЦИЮ  ЗА 10 МЕС. 2020 Г. (ФОРМА-131) (%)</vt:lpstr>
      <vt:lpstr>ДОЛЯ  ВПЕРВЫЕ ВЫЯВЛЕННЫХ БСК  ОТ ЧИСЛА ПРОШЕДШИХ ДИСПАНСЕРИЗАЦИЮ  ЗА 10 МЕС. 2020 Г. (ФОРМА-131) </vt:lpstr>
      <vt:lpstr>ДОЛЯ  ВПЕРВЫЕ ВЫЯВЛЕННЫХ ЗНО ОТ ЧИСЛА  ПРОШЕДШИХ ДИСПАНСЕРИЗАЦИЮ  ЗА  10 МЕС. 2020 Г. (ФОРМА-131) </vt:lpstr>
      <vt:lpstr> ГРУППЫ ЗДОРОВЬЯ 10 МЕС. 2020 Г. (ФОРМА-131) (%) </vt:lpstr>
      <vt:lpstr> ДОЛЯ ХНИЗ ОТ ЧИСЛА ВПЕРВЫЕ ВЫЯВЛЕННЫХ  НЕИНФЕКЦИОННЫХ ЗАБОЛЕВАНИЙ  ПРИ ПРОВЕДЕНИИ ДИСПАНСЕРИЗАЦИИ  ЗА 10 МЕС. 2020Г. (ФОРМА-131)  </vt:lpstr>
      <vt:lpstr>УСТАНОВЛЕНО ДИСПАНСЕРНОЕ НАБЛЮДЕНИЕ ЗА ЛИЦАМИ  С ВПЕРВЫЕ ВЫЯВЛЕННЫМИ ЗАБОЛЕВАНИЯМИ В ПРОЦЕССЕ ДИСПАНСЕРИЗАЦИИ ЗА 10 МЕС. 2020 Г. (ФОРМА-131)</vt:lpstr>
      <vt:lpstr>ДОЛЯ ВЫЯВЛЕННЫХ ФАКТОРОВ РИСКА РАЗВИТИЯ ХНИЗ  ОТ ЧИСЛА ПРОШЕДШИХ I ЭТАП ДИСПАНСЕРИЗАЦИИ   ЗА 10 МЕС. 2020Г. (ФОРМА-131)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Нет приказа по МО о назначении ответственных лиц 2. Нет обучения специалистов по дополнительным программам повышения квалификации по профилактике ХНИЗ и формированию ЗОЖ 3. Неполный пакет нормативных документов Приказ МЗ РФ от 30.09.2015г № 683-н, Приказ МЗ России от 15.05.2012 № 543н, Приказ МЗ РФ от 13.03.2019 № 124н, Приказ МЗ России от 27.03.2019 №164н, Приказ МЗ РФ от 29.03.2019 № 173 н, Приказ МЗ РФ от 02.09.2019 г. № 716н, Приказ МЗ России от 31.12.2003 № 650, Приказ МЗ России от 23.09.2003 № 455, Приказ МЗ России от 23.09.2003 № 455, Приказ МЗ России от 06.03.2015 № 87н, Приказ МЗ РФ от 20.12.2012 г. № 1177н, Методические рекомендации МЗ РФ от 22.10.2019г. «Организация проведения диспансеризации определенных групп взрослого населения» 5-е издание, Распоряжение МЗ Сахалинской области от 19.11.2018 №1155-р «О совершенствовании работы профилактической службы Сахалинской области», Временные МР по организации проведения ПМО и и диспансеризации в условиях сохранения рисков распространения новой коронавирусной инфекции» от 06.07.2020г. 4. В кабинете (отделении) медицинской профилактики нет должностных инструкций медицинского персонала или оформлены не по форме 5. В кабинете (отделении) медицинской профилактики ведется медицинская деятельность согласно Приказа МЗ и СР от 12.04.2011г. №302н (платные медицинские осмотры) 6. Не разработана нормативная документация и не организована работа школ здоровья 7. Не организовано оснащение кабинета медицинской профилактики согласно Стандарту оснащения 8. Низкий объем пациентов, направленных и обследованных в рамках 2го этапа диспансеризации определенных групп взрослого населения</vt:lpstr>
      <vt:lpstr>МАКСИМАЛЬНОЕ КОЛИЧЕСТВО ДЕФЕКТОВ  ПРИ ПРОВЕДЕНИИ ПРОВЕРОК: -ГБУЗ «Макаровская ЦРБ»; - ГБУЗ «Ногликская ЦРБ»; -ГБУЗ «Углегорская ЦРБ»; -ГБУЗ «Курильская ЦРБ»; -ГБУЗ «Томаринская ЦРБ»  МИНИМАЛЬНОЕ КОЛИЧЕСТВО ДЕФЕКТОВ  ПРИ ПРОВЕДЕНИИ ПРОВЕРОК: -ГБУЗ «Анивская ЦРБ»; -ГБУЗ «Холмская ЦРБ»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Ганеева Виктория Вилорьевна</dc:creator>
  <cp:lastModifiedBy>Ахметова Айгуль Ансафовна</cp:lastModifiedBy>
  <cp:revision>773</cp:revision>
  <cp:lastPrinted>2020-12-17T04:52:57Z</cp:lastPrinted>
  <dcterms:created xsi:type="dcterms:W3CDTF">2018-10-24T23:18:26Z</dcterms:created>
  <dcterms:modified xsi:type="dcterms:W3CDTF">2020-12-17T05:16:05Z</dcterms:modified>
</cp:coreProperties>
</file>