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75" r:id="rId3"/>
    <p:sldId id="276" r:id="rId4"/>
    <p:sldId id="271" r:id="rId5"/>
    <p:sldId id="257" r:id="rId6"/>
    <p:sldId id="274" r:id="rId7"/>
    <p:sldId id="273" r:id="rId8"/>
    <p:sldId id="258" r:id="rId9"/>
    <p:sldId id="279" r:id="rId10"/>
    <p:sldId id="260" r:id="rId11"/>
    <p:sldId id="280" r:id="rId12"/>
    <p:sldId id="262" r:id="rId13"/>
    <p:sldId id="263" r:id="rId14"/>
    <p:sldId id="264" r:id="rId15"/>
    <p:sldId id="265" r:id="rId16"/>
    <p:sldId id="281" r:id="rId17"/>
    <p:sldId id="282" r:id="rId18"/>
    <p:sldId id="278" r:id="rId19"/>
    <p:sldId id="277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35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8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8244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01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3106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69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548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411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9C042D4-8C3B-407B-8FCB-718821AF03DD}" type="datetime1">
              <a:rPr lang="ru-RU"/>
              <a:pPr>
                <a:defRPr/>
              </a:pPr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FC7FFE8-1FC9-4CBB-B873-D4AE23C07C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96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26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37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695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027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38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97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68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44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2090B-1F68-4FB6-B97E-4FDEF8FC011E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3FE9C1-ECC9-4E2A-97D1-6473C33964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57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65510" y="1519863"/>
            <a:ext cx="6027576" cy="2409351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годовых отчетов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профилактической работе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медицинских организациях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643" y="5810737"/>
            <a:ext cx="79152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Докладчик: Могиленко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Анна Сергеевна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–заместитель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главного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врача ГБУЗ «Сахалинский областной центр медицинской профилактики»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6" name="Picture 2" descr="kakoj-vrach-lechit-virus-gerpesa-na-glazu - Melior Clinic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33" y="733233"/>
            <a:ext cx="3826836" cy="4986238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25" y="243550"/>
            <a:ext cx="1247720" cy="398417"/>
          </a:xfrm>
          <a:prstGeom prst="rect">
            <a:avLst/>
          </a:prstGeom>
        </p:spPr>
      </p:pic>
      <p:pic>
        <p:nvPicPr>
          <p:cNvPr id="8" name="Рисунок 1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222080" y="128922"/>
            <a:ext cx="890718" cy="843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55649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44034" y="133350"/>
            <a:ext cx="8596668" cy="4909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98283" y="192122"/>
            <a:ext cx="99931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Формы гигиенического воспитания и обучения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населения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10930"/>
              </p:ext>
            </p:extLst>
          </p:nvPr>
        </p:nvGraphicFramePr>
        <p:xfrm>
          <a:off x="965306" y="879368"/>
          <a:ext cx="9459115" cy="447817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91316">
                  <a:extLst>
                    <a:ext uri="{9D8B030D-6E8A-4147-A177-3AD203B41FA5}">
                      <a16:colId xmlns:a16="http://schemas.microsoft.com/office/drawing/2014/main" val="1992291492"/>
                    </a:ext>
                  </a:extLst>
                </a:gridCol>
                <a:gridCol w="2438933">
                  <a:extLst>
                    <a:ext uri="{9D8B030D-6E8A-4147-A177-3AD203B41FA5}">
                      <a16:colId xmlns:a16="http://schemas.microsoft.com/office/drawing/2014/main" val="146369839"/>
                    </a:ext>
                  </a:extLst>
                </a:gridCol>
                <a:gridCol w="948407">
                  <a:extLst>
                    <a:ext uri="{9D8B030D-6E8A-4147-A177-3AD203B41FA5}">
                      <a16:colId xmlns:a16="http://schemas.microsoft.com/office/drawing/2014/main" val="481642452"/>
                    </a:ext>
                  </a:extLst>
                </a:gridCol>
                <a:gridCol w="948407">
                  <a:extLst>
                    <a:ext uri="{9D8B030D-6E8A-4147-A177-3AD203B41FA5}">
                      <a16:colId xmlns:a16="http://schemas.microsoft.com/office/drawing/2014/main" val="2541828854"/>
                    </a:ext>
                  </a:extLst>
                </a:gridCol>
                <a:gridCol w="948407">
                  <a:extLst>
                    <a:ext uri="{9D8B030D-6E8A-4147-A177-3AD203B41FA5}">
                      <a16:colId xmlns:a16="http://schemas.microsoft.com/office/drawing/2014/main" val="4289837967"/>
                    </a:ext>
                  </a:extLst>
                </a:gridCol>
                <a:gridCol w="948407">
                  <a:extLst>
                    <a:ext uri="{9D8B030D-6E8A-4147-A177-3AD203B41FA5}">
                      <a16:colId xmlns:a16="http://schemas.microsoft.com/office/drawing/2014/main" val="3755797438"/>
                    </a:ext>
                  </a:extLst>
                </a:gridCol>
                <a:gridCol w="707146">
                  <a:extLst>
                    <a:ext uri="{9D8B030D-6E8A-4147-A177-3AD203B41FA5}">
                      <a16:colId xmlns:a16="http://schemas.microsoft.com/office/drawing/2014/main" val="56259814"/>
                    </a:ext>
                  </a:extLst>
                </a:gridCol>
                <a:gridCol w="589842">
                  <a:extLst>
                    <a:ext uri="{9D8B030D-6E8A-4147-A177-3AD203B41FA5}">
                      <a16:colId xmlns:a16="http://schemas.microsoft.com/office/drawing/2014/main" val="2740181079"/>
                    </a:ext>
                  </a:extLst>
                </a:gridCol>
                <a:gridCol w="589842">
                  <a:extLst>
                    <a:ext uri="{9D8B030D-6E8A-4147-A177-3AD203B41FA5}">
                      <a16:colId xmlns:a16="http://schemas.microsoft.com/office/drawing/2014/main" val="3289461459"/>
                    </a:ext>
                  </a:extLst>
                </a:gridCol>
                <a:gridCol w="474204">
                  <a:extLst>
                    <a:ext uri="{9D8B030D-6E8A-4147-A177-3AD203B41FA5}">
                      <a16:colId xmlns:a16="http://schemas.microsoft.com/office/drawing/2014/main" val="3498364786"/>
                    </a:ext>
                  </a:extLst>
                </a:gridCol>
                <a:gridCol w="474204">
                  <a:extLst>
                    <a:ext uri="{9D8B030D-6E8A-4147-A177-3AD203B41FA5}">
                      <a16:colId xmlns:a16="http://schemas.microsoft.com/office/drawing/2014/main" val="4026085964"/>
                    </a:ext>
                  </a:extLst>
                </a:gridCol>
              </a:tblGrid>
              <a:tr h="82803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Тематика мероприятий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Беседы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Передачи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ТВ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Передачи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радио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Публикации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прессе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Сайт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Санбюллетени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555640"/>
                  </a:ext>
                </a:extLst>
              </a:tr>
              <a:tr h="580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Слушат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Слушат.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868294"/>
                  </a:ext>
                </a:extLst>
              </a:tr>
              <a:tr h="6577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активность,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закаливание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31426"/>
                  </a:ext>
                </a:extLst>
              </a:tr>
              <a:tr h="219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 женщины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671327"/>
                  </a:ext>
                </a:extLst>
              </a:tr>
              <a:tr h="4385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 детей и подростков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667570"/>
                  </a:ext>
                </a:extLst>
              </a:tr>
              <a:tr h="4385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Рациональное питание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366803"/>
                  </a:ext>
                </a:extLst>
              </a:tr>
              <a:tr h="4385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 наркомании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208529"/>
                  </a:ext>
                </a:extLst>
              </a:tr>
              <a:tr h="4385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 алкоголизма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097378"/>
                  </a:ext>
                </a:extLst>
              </a:tr>
              <a:tr h="4385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 табакокурения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19452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44034" y="5583127"/>
            <a:ext cx="100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т.д.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663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125" y="314179"/>
            <a:ext cx="8596668" cy="5158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 социальных сетях</a:t>
            </a: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071295"/>
              </p:ext>
            </p:extLst>
          </p:nvPr>
        </p:nvGraphicFramePr>
        <p:xfrm>
          <a:off x="225083" y="1367691"/>
          <a:ext cx="11788725" cy="52159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3448">
                  <a:extLst>
                    <a:ext uri="{9D8B030D-6E8A-4147-A177-3AD203B41FA5}">
                      <a16:colId xmlns:a16="http://schemas.microsoft.com/office/drawing/2014/main" val="3779430978"/>
                    </a:ext>
                  </a:extLst>
                </a:gridCol>
                <a:gridCol w="4271589">
                  <a:extLst>
                    <a:ext uri="{9D8B030D-6E8A-4147-A177-3AD203B41FA5}">
                      <a16:colId xmlns:a16="http://schemas.microsoft.com/office/drawing/2014/main" val="3047560778"/>
                    </a:ext>
                  </a:extLst>
                </a:gridCol>
                <a:gridCol w="2357519">
                  <a:extLst>
                    <a:ext uri="{9D8B030D-6E8A-4147-A177-3AD203B41FA5}">
                      <a16:colId xmlns:a16="http://schemas.microsoft.com/office/drawing/2014/main" val="2740565051"/>
                    </a:ext>
                  </a:extLst>
                </a:gridCol>
                <a:gridCol w="2357519">
                  <a:extLst>
                    <a:ext uri="{9D8B030D-6E8A-4147-A177-3AD203B41FA5}">
                      <a16:colId xmlns:a16="http://schemas.microsoft.com/office/drawing/2014/main" val="4161770791"/>
                    </a:ext>
                  </a:extLst>
                </a:gridCol>
                <a:gridCol w="2358650">
                  <a:extLst>
                    <a:ext uri="{9D8B030D-6E8A-4147-A177-3AD203B41FA5}">
                      <a16:colId xmlns:a16="http://schemas.microsoft.com/office/drawing/2014/main" val="3006436051"/>
                    </a:ext>
                  </a:extLst>
                </a:gridCol>
              </a:tblGrid>
              <a:tr h="20863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3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3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Социальные </a:t>
                      </a: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сети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подписчиков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публикаций (постов)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прямых эфиров  (онлайн лекций)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358547"/>
                  </a:ext>
                </a:extLst>
              </a:tr>
              <a:tr h="625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ВКонтакте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896273"/>
                  </a:ext>
                </a:extLst>
              </a:tr>
              <a:tr h="625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Facebook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752448"/>
                  </a:ext>
                </a:extLst>
              </a:tr>
              <a:tr h="625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Одноклассники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3340"/>
                  </a:ext>
                </a:extLst>
              </a:tr>
              <a:tr h="625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747947"/>
                  </a:ext>
                </a:extLst>
              </a:tr>
              <a:tr h="625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YouTube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8563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151791" y="0"/>
            <a:ext cx="8388909" cy="79130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08317" y="165547"/>
            <a:ext cx="79719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Печатная продукция (памятки, буклеты и др.)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271307"/>
              </p:ext>
            </p:extLst>
          </p:nvPr>
        </p:nvGraphicFramePr>
        <p:xfrm>
          <a:off x="805758" y="924781"/>
          <a:ext cx="9777045" cy="52720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18614">
                  <a:extLst>
                    <a:ext uri="{9D8B030D-6E8A-4147-A177-3AD203B41FA5}">
                      <a16:colId xmlns:a16="http://schemas.microsoft.com/office/drawing/2014/main" val="95275069"/>
                    </a:ext>
                  </a:extLst>
                </a:gridCol>
                <a:gridCol w="3289925">
                  <a:extLst>
                    <a:ext uri="{9D8B030D-6E8A-4147-A177-3AD203B41FA5}">
                      <a16:colId xmlns:a16="http://schemas.microsoft.com/office/drawing/2014/main" val="1326135495"/>
                    </a:ext>
                  </a:extLst>
                </a:gridCol>
                <a:gridCol w="2287720">
                  <a:extLst>
                    <a:ext uri="{9D8B030D-6E8A-4147-A177-3AD203B41FA5}">
                      <a16:colId xmlns:a16="http://schemas.microsoft.com/office/drawing/2014/main" val="1002054798"/>
                    </a:ext>
                  </a:extLst>
                </a:gridCol>
                <a:gridCol w="1951987">
                  <a:extLst>
                    <a:ext uri="{9D8B030D-6E8A-4147-A177-3AD203B41FA5}">
                      <a16:colId xmlns:a16="http://schemas.microsoft.com/office/drawing/2014/main" val="448396544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3107298603"/>
                    </a:ext>
                  </a:extLst>
                </a:gridCol>
              </a:tblGrid>
              <a:tr h="1526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п/п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Виды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изданий, название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наименований изготовленной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печатной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продукции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экземпляров изготовленной печатной продукции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распространённой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печатной продукции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484139"/>
                  </a:ext>
                </a:extLst>
              </a:tr>
              <a:tr h="4824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541618"/>
                  </a:ext>
                </a:extLst>
              </a:tr>
              <a:tr h="7237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018911"/>
                  </a:ext>
                </a:extLst>
              </a:tr>
              <a:tr h="7237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482392"/>
                  </a:ext>
                </a:extLst>
              </a:tr>
              <a:tr h="4847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475167"/>
                  </a:ext>
                </a:extLst>
              </a:tr>
              <a:tr h="272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79522"/>
                  </a:ext>
                </a:extLst>
              </a:tr>
              <a:tr h="7237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134648"/>
                  </a:ext>
                </a:extLst>
              </a:tr>
              <a:tr h="272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Итого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77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298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44033" y="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126682"/>
              </p:ext>
            </p:extLst>
          </p:nvPr>
        </p:nvGraphicFramePr>
        <p:xfrm>
          <a:off x="944033" y="1885057"/>
          <a:ext cx="9177574" cy="3124433"/>
        </p:xfrm>
        <a:graphic>
          <a:graphicData uri="http://schemas.openxmlformats.org/drawingml/2006/table">
            <a:tbl>
              <a:tblPr firstRow="1" firstCol="1" bandRow="1"/>
              <a:tblGrid>
                <a:gridCol w="523711">
                  <a:extLst>
                    <a:ext uri="{9D8B030D-6E8A-4147-A177-3AD203B41FA5}">
                      <a16:colId xmlns:a16="http://schemas.microsoft.com/office/drawing/2014/main" val="2038375261"/>
                    </a:ext>
                  </a:extLst>
                </a:gridCol>
                <a:gridCol w="5201429">
                  <a:extLst>
                    <a:ext uri="{9D8B030D-6E8A-4147-A177-3AD203B41FA5}">
                      <a16:colId xmlns:a16="http://schemas.microsoft.com/office/drawing/2014/main" val="2742601983"/>
                    </a:ext>
                  </a:extLst>
                </a:gridCol>
                <a:gridCol w="3452434">
                  <a:extLst>
                    <a:ext uri="{9D8B030D-6E8A-4147-A177-3AD203B41FA5}">
                      <a16:colId xmlns:a16="http://schemas.microsoft.com/office/drawing/2014/main" val="2135325050"/>
                    </a:ext>
                  </a:extLst>
                </a:gridCol>
              </a:tblGrid>
              <a:tr h="680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Название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</a:t>
                      </a:r>
                      <a:r>
                        <a:rPr lang="ru-RU" sz="20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реализованных мероприятий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378637"/>
                  </a:ext>
                </a:extLst>
              </a:tr>
              <a:tr h="610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«Университет здоровья»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044519"/>
                  </a:ext>
                </a:extLst>
              </a:tr>
              <a:tr h="610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«Здоровые дети –здоровое общество»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949393"/>
                  </a:ext>
                </a:extLst>
              </a:tr>
              <a:tr h="610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«Старшее поколение»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613434"/>
                  </a:ext>
                </a:extLst>
              </a:tr>
              <a:tr h="610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Другие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1937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43351" y="678330"/>
            <a:ext cx="87534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Реализуемые профилактические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межведомственные программы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78165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44033" y="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56242" y="219036"/>
            <a:ext cx="7201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 и проведение массовых акций профилактической направленности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430408"/>
              </p:ext>
            </p:extLst>
          </p:nvPr>
        </p:nvGraphicFramePr>
        <p:xfrm>
          <a:off x="571212" y="1269069"/>
          <a:ext cx="9971886" cy="534652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68401">
                  <a:extLst>
                    <a:ext uri="{9D8B030D-6E8A-4147-A177-3AD203B41FA5}">
                      <a16:colId xmlns:a16="http://schemas.microsoft.com/office/drawing/2014/main" val="968969133"/>
                    </a:ext>
                  </a:extLst>
                </a:gridCol>
                <a:gridCol w="5563434">
                  <a:extLst>
                    <a:ext uri="{9D8B030D-6E8A-4147-A177-3AD203B41FA5}">
                      <a16:colId xmlns:a16="http://schemas.microsoft.com/office/drawing/2014/main" val="2654118241"/>
                    </a:ext>
                  </a:extLst>
                </a:gridCol>
                <a:gridCol w="1919547">
                  <a:extLst>
                    <a:ext uri="{9D8B030D-6E8A-4147-A177-3AD203B41FA5}">
                      <a16:colId xmlns:a16="http://schemas.microsoft.com/office/drawing/2014/main" val="3310722122"/>
                    </a:ext>
                  </a:extLst>
                </a:gridCol>
                <a:gridCol w="1920504">
                  <a:extLst>
                    <a:ext uri="{9D8B030D-6E8A-4147-A177-3AD203B41FA5}">
                      <a16:colId xmlns:a16="http://schemas.microsoft.com/office/drawing/2014/main" val="1908038347"/>
                    </a:ext>
                  </a:extLst>
                </a:gridCol>
              </a:tblGrid>
              <a:tr h="553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мероприятий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участников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114846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пропаганде здорового образа жизни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454932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Профилактика сердечно-сосудистых заболеваний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751647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Профилактика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инсульта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770434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Профилактика инфаркта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347066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Профилактика туберкулёза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248194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Профилактика ВИЧ-инфекции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278404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Профилактика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онкозаболеваний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704307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Профилактика наркомании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026921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Профилактика алкоголизма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478233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Профилактика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табакокурения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327799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Европейская неделя иммунизации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834769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День здоровья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209428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Спортивные мероприятия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137547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Выставки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713700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Конкурсы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037416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Другие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726466"/>
                  </a:ext>
                </a:extLst>
              </a:tr>
              <a:tr h="276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169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838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44033" y="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41356" y="489803"/>
            <a:ext cx="8731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7.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Гигиеническое воспитание и обучение населения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695003"/>
              </p:ext>
            </p:extLst>
          </p:nvPr>
        </p:nvGraphicFramePr>
        <p:xfrm>
          <a:off x="1504042" y="1542176"/>
          <a:ext cx="8258936" cy="286563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13558">
                  <a:extLst>
                    <a:ext uri="{9D8B030D-6E8A-4147-A177-3AD203B41FA5}">
                      <a16:colId xmlns:a16="http://schemas.microsoft.com/office/drawing/2014/main" val="3375469726"/>
                    </a:ext>
                  </a:extLst>
                </a:gridCol>
                <a:gridCol w="4564963">
                  <a:extLst>
                    <a:ext uri="{9D8B030D-6E8A-4147-A177-3AD203B41FA5}">
                      <a16:colId xmlns:a16="http://schemas.microsoft.com/office/drawing/2014/main" val="4135764630"/>
                    </a:ext>
                  </a:extLst>
                </a:gridCol>
                <a:gridCol w="1569205">
                  <a:extLst>
                    <a:ext uri="{9D8B030D-6E8A-4147-A177-3AD203B41FA5}">
                      <a16:colId xmlns:a16="http://schemas.microsoft.com/office/drawing/2014/main" val="1043869398"/>
                    </a:ext>
                  </a:extLst>
                </a:gridCol>
                <a:gridCol w="1611210">
                  <a:extLst>
                    <a:ext uri="{9D8B030D-6E8A-4147-A177-3AD203B41FA5}">
                      <a16:colId xmlns:a16="http://schemas.microsoft.com/office/drawing/2014/main" val="75373054"/>
                    </a:ext>
                  </a:extLst>
                </a:gridCol>
              </a:tblGrid>
              <a:tr h="716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Категория обучаемых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Проведено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Обучено человек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175796"/>
                  </a:ext>
                </a:extLst>
              </a:tr>
              <a:tr h="3582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Медицинские работники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412672"/>
                  </a:ext>
                </a:extLst>
              </a:tr>
              <a:tr h="7164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Студенты высших и средних специальных учебных заведений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252830"/>
                  </a:ext>
                </a:extLst>
              </a:tr>
              <a:tr h="3582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Школьники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291074"/>
                  </a:ext>
                </a:extLst>
              </a:tr>
              <a:tr h="3582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Немедицинские работники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067029"/>
                  </a:ext>
                </a:extLst>
              </a:tr>
              <a:tr h="3582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216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9737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4116" y="314179"/>
            <a:ext cx="8596668" cy="1320800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Сведения о результатах проведения диагностических исследований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484130"/>
              </p:ext>
            </p:extLst>
          </p:nvPr>
        </p:nvGraphicFramePr>
        <p:xfrm>
          <a:off x="485665" y="1930400"/>
          <a:ext cx="10993570" cy="29370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8503">
                  <a:extLst>
                    <a:ext uri="{9D8B030D-6E8A-4147-A177-3AD203B41FA5}">
                      <a16:colId xmlns:a16="http://schemas.microsoft.com/office/drawing/2014/main" val="2250496055"/>
                    </a:ext>
                  </a:extLst>
                </a:gridCol>
                <a:gridCol w="2198503">
                  <a:extLst>
                    <a:ext uri="{9D8B030D-6E8A-4147-A177-3AD203B41FA5}">
                      <a16:colId xmlns:a16="http://schemas.microsoft.com/office/drawing/2014/main" val="2185356992"/>
                    </a:ext>
                  </a:extLst>
                </a:gridCol>
                <a:gridCol w="2198503">
                  <a:extLst>
                    <a:ext uri="{9D8B030D-6E8A-4147-A177-3AD203B41FA5}">
                      <a16:colId xmlns:a16="http://schemas.microsoft.com/office/drawing/2014/main" val="3041222839"/>
                    </a:ext>
                  </a:extLst>
                </a:gridCol>
                <a:gridCol w="2198503">
                  <a:extLst>
                    <a:ext uri="{9D8B030D-6E8A-4147-A177-3AD203B41FA5}">
                      <a16:colId xmlns:a16="http://schemas.microsoft.com/office/drawing/2014/main" val="1864907287"/>
                    </a:ext>
                  </a:extLst>
                </a:gridCol>
                <a:gridCol w="2199558">
                  <a:extLst>
                    <a:ext uri="{9D8B030D-6E8A-4147-A177-3AD203B41FA5}">
                      <a16:colId xmlns:a16="http://schemas.microsoft.com/office/drawing/2014/main" val="3153888084"/>
                    </a:ext>
                  </a:extLst>
                </a:gridCol>
              </a:tblGrid>
              <a:tr h="19580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лиц с выявленной патологией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с впервые выявленными ЗНО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545571"/>
                  </a:ext>
                </a:extLst>
              </a:tr>
              <a:tr h="489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НДКТ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180664"/>
                  </a:ext>
                </a:extLst>
              </a:tr>
              <a:tr h="489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Гастропанель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97753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1537" y="215704"/>
            <a:ext cx="8596668" cy="86750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9.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Контактная информация об ответственных лицах формирования отчетных форм: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092869"/>
              </p:ext>
            </p:extLst>
          </p:nvPr>
        </p:nvGraphicFramePr>
        <p:xfrm>
          <a:off x="225084" y="1322362"/>
          <a:ext cx="11549575" cy="42484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831">
                  <a:extLst>
                    <a:ext uri="{9D8B030D-6E8A-4147-A177-3AD203B41FA5}">
                      <a16:colId xmlns:a16="http://schemas.microsoft.com/office/drawing/2014/main" val="222659392"/>
                    </a:ext>
                  </a:extLst>
                </a:gridCol>
                <a:gridCol w="5182402">
                  <a:extLst>
                    <a:ext uri="{9D8B030D-6E8A-4147-A177-3AD203B41FA5}">
                      <a16:colId xmlns:a16="http://schemas.microsoft.com/office/drawing/2014/main" val="1134637564"/>
                    </a:ext>
                  </a:extLst>
                </a:gridCol>
                <a:gridCol w="2887117">
                  <a:extLst>
                    <a:ext uri="{9D8B030D-6E8A-4147-A177-3AD203B41FA5}">
                      <a16:colId xmlns:a16="http://schemas.microsoft.com/office/drawing/2014/main" val="27906924"/>
                    </a:ext>
                  </a:extLst>
                </a:gridCol>
                <a:gridCol w="2888225">
                  <a:extLst>
                    <a:ext uri="{9D8B030D-6E8A-4147-A177-3AD203B41FA5}">
                      <a16:colId xmlns:a16="http://schemas.microsoft.com/office/drawing/2014/main" val="65282534"/>
                    </a:ext>
                  </a:extLst>
                </a:gridCol>
              </a:tblGrid>
              <a:tr h="7627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отчетной формы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Контактный телефон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909722"/>
                  </a:ext>
                </a:extLst>
              </a:tr>
              <a:tr h="7627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 1155р (ФИО, </a:t>
                      </a: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конт.тел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16128"/>
                  </a:ext>
                </a:extLst>
              </a:tr>
              <a:tr h="7627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мониторинку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КПЭ (БАРС) (ФИО, </a:t>
                      </a: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конт.тел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662686"/>
                  </a:ext>
                </a:extLst>
              </a:tr>
              <a:tr h="816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форме №131 (ФИО, </a:t>
                      </a: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конт.тел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18485"/>
                  </a:ext>
                </a:extLst>
              </a:tr>
              <a:tr h="1144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мониторинку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Росздравнадзор (БАРС)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917700" algn="l"/>
                        </a:tabLs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648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617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21664" y="1028700"/>
            <a:ext cx="1752600" cy="381000"/>
          </a:xfrm>
        </p:spPr>
        <p:txBody>
          <a:bodyPr>
            <a:normAutofit fontScale="90000"/>
          </a:bodyPr>
          <a:lstStyle/>
          <a:p>
            <a:pPr marL="838200" indent="-838200"/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Таблица 4809 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5245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68" name="Rectangle 605"/>
          <p:cNvSpPr>
            <a:spLocks noChangeArrowheads="1"/>
          </p:cNvSpPr>
          <p:nvPr/>
        </p:nvSpPr>
        <p:spPr bwMode="auto">
          <a:xfrm>
            <a:off x="852971" y="304800"/>
            <a:ext cx="951491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b="1" dirty="0" smtClean="0">
                <a:latin typeface="Times New Roman" panose="02020603050405020304" pitchFamily="18" charset="0"/>
              </a:rPr>
              <a:t>Деятельность </a:t>
            </a:r>
            <a:r>
              <a:rPr lang="ru-RU" altLang="ru-RU" sz="2400" b="1" dirty="0">
                <a:latin typeface="Times New Roman" panose="02020603050405020304" pitchFamily="18" charset="0"/>
              </a:rPr>
              <a:t>отделения (кабинета) медицинской профилактики</a:t>
            </a:r>
            <a:endParaRPr lang="ru-RU" altLang="ru-RU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241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764154"/>
              </p:ext>
            </p:extLst>
          </p:nvPr>
        </p:nvGraphicFramePr>
        <p:xfrm>
          <a:off x="445008" y="1409700"/>
          <a:ext cx="10330844" cy="4876800"/>
        </p:xfrm>
        <a:graphic>
          <a:graphicData uri="http://schemas.openxmlformats.org/drawingml/2006/table">
            <a:tbl>
              <a:tblPr/>
              <a:tblGrid>
                <a:gridCol w="8371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0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8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 показателей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№ строки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Число лиц, обученных основам здорового образа жизни - всего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Число медицинских работников, обученных методике профилактики заболеваний и укрепления здоровья –  всего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Число пациентов обученных в “школах” – всего, чел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в том числе: школе для беременных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школе для пациентов с сердечной недостаточностью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школе для пациентов на хроническом диализе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…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…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прочих школах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1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Число проведенных массовых мероприятий – всего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Число лиц, участвующих в мероприятиях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4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школ для родителей, дети которых больны хроническими заболеваниями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1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из них для родителей детей в возрасте 0-2 года включительно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2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детей, родители (законные представители) которых прошли обучение в «школах»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2449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из них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детей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возрасте 0-2 года включительно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101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51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734" y="1264477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Отчетную форму Данные диспансеризации для Росздравнадзора на портале БАРС.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своды необходимо заполнить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29.12.2020</a:t>
            </a:r>
          </a:p>
          <a:p>
            <a:pPr marL="0" indent="0">
              <a:buNone/>
            </a:pP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Отчетную форму 1155 р за декабрь 2020 необходимо заполнить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29.12.2020</a:t>
            </a:r>
          </a:p>
        </p:txBody>
      </p:sp>
    </p:spTree>
    <p:extLst>
      <p:ext uri="{BB962C8B-B14F-4D97-AF65-F5344CB8AC3E}">
        <p14:creationId xmlns:p14="http://schemas.microsoft.com/office/powerpoint/2010/main" val="2900770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272704" y="521381"/>
            <a:ext cx="7600280" cy="3749112"/>
          </a:xfrm>
          <a:prstGeom prst="roundRect">
            <a:avLst/>
          </a:prstGeom>
          <a:solidFill>
            <a:srgbClr val="44546A">
              <a:lumMod val="40000"/>
              <a:lumOff val="6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just" defTabSz="4572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4572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4572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4572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4572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4572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4572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5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3288" y="754464"/>
            <a:ext cx="723498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Российской Федерации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29.10.2020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1177н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организации и осуществления профилактики неинфекционных заболеваний и проведения мероприятий по формированию здорового образа жизни в медицинских организациях»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(Зарегистрирован 03.12.2020 № 61245)</a:t>
            </a: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ВСТУПАЕТ В СИЛУ С 01.01.2021 ГОДА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334" y="521381"/>
            <a:ext cx="3856541" cy="52251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208696" y="4737385"/>
            <a:ext cx="8596668" cy="1782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Российской Федерации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30.09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.2015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683н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организации и осуществления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неинфекционных заболеваний и проведения мероприятий по формированию здорового образа жизни в медицинских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утрачивает силу с 01.01.2021 года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26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2708" y="210312"/>
            <a:ext cx="10592972" cy="655624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от 29.10.2020 N 1177н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организации и осуществления профилактики неинфекционных заболеваний и проведения мероприятий по формированию здорового образа жизни в медицинских организациях» 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9 пунктов и 9 приложений: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№1 «ПРАВИЛА ОРГАНИЗАЦИИ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ОТДЕЛЕНИЯ (КАБИНЕТА)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ПРОФИЛАКТИКИ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изменений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№2 «РЕКОМЕНДУЕМЫЕ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ШТАТНЫЕ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ОТДЕЛЕНИЯ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(КАБИНЕТА) МЕДИЦИНСКОЙ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 ДЛЯ ВЗРОСЛЫХ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изменений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№3 «СТАНДАРТ ОСНАЩЕНИЯ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ОТДЕЛЕНИЯ (КАБИНЕТА) МЕДИЦИНСКОЙ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 ДЛЯ ВЗРОСЛЫХ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изменений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№4 «ПРАВИЛА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ДЕЯТЕЛЬНОСТИ ЦЕНТРА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изменений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№5 «РЕКОМЕНДУЕМЫЕ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ШТАТНЫЕ НОРМАТИВЫ ЦЕНТРА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изменений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№6 «СТАНДАРТ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ОСНАЩЕНИЯ ЦЕНТРА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изменений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№7 «ПРАВИЛА ОРГАНИЗАЦИИ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ЦЕНТРА ОБЩЕСТВЕННОГО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изменения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№8 «РЕКОМЕНДУЕМЫЕ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ШТАТНЫЕ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ОБЩЕСТВЕННОГО ЗДОРОВЬЯ И МЕДИЦИНСКОЙ ПРОФИЛАКТИКИ» – внесены изменения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№9 «СТАНДАРТ ОСНАЩЕНИЯ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ОБЩЕСТВЕННОГО ЗДОРОВЬЯ</a:t>
            </a:r>
          </a:p>
          <a:p>
            <a:pPr marL="0" indent="0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МЕДИЦИНСКОЙ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изменения</a:t>
            </a:r>
          </a:p>
          <a:p>
            <a:pPr marL="0" indent="0">
              <a:buNone/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116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420625"/>
            <a:ext cx="9729216" cy="17465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годовой отчетности в  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«Сахалинский областной центр медицинской профилактики»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Южно-Сахалинск, ул. Дзержинского 40, 4 этаж</a:t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8 (4242) 42-32-88 (приемная)</a:t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(4242) 42-50-11 (главный врач)</a:t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Столярова Елена Анатольевна – главный врач</a:t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Могиленко Анна Сергеевна – 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аместитель главного врача</a:t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распоряжением Министерства здравоохранения Сахалинской области от 11.12.2020 года №1343-р «О предоставлении годовых статистических отчетов о деятельности медицинских организаций за 2020 год», отчеты предоставляются в заочной форме.</a:t>
            </a:r>
            <a:b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355251"/>
              </p:ext>
            </p:extLst>
          </p:nvPr>
        </p:nvGraphicFramePr>
        <p:xfrm>
          <a:off x="1279684" y="2039113"/>
          <a:ext cx="8596312" cy="9418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96312">
                  <a:extLst>
                    <a:ext uri="{9D8B030D-6E8A-4147-A177-3AD203B41FA5}">
                      <a16:colId xmlns:a16="http://schemas.microsoft.com/office/drawing/2014/main" val="3445482645"/>
                    </a:ext>
                  </a:extLst>
                </a:gridCol>
              </a:tblGrid>
              <a:tr h="941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it-IT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mail</a:t>
                      </a:r>
                      <a:r>
                        <a:rPr lang="en-US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socmp@sakhalin.gov.ru</a:t>
                      </a:r>
                      <a:r>
                        <a:rPr kumimoji="0" lang="en-US" sz="2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web-site: http://socmp.</a:t>
                      </a:r>
                      <a:r>
                        <a:rPr kumimoji="0" lang="en-US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akhalin</a:t>
                      </a:r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gov.ru</a:t>
                      </a:r>
                      <a:r>
                        <a:rPr kumimoji="0" lang="ru-RU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762968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59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4984" y="31432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отчетных документов, необходимых для предоставления годового отчета в Сахалинский областной центр медицинской профилактики: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4984" y="1827149"/>
            <a:ext cx="9463362" cy="3880773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деятельности  медицинской организации по медицинской профилактике за 2020 год;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Утверждённый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отделения (кабинета)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профилактики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год;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Таблица 4809 отчетной формы №30 «Сведения о медицинской организации»       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Таблицы: 1001 ст. 42;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1101 ст. 30;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Для ГБУЗ «Холмская ЦРБ»,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ГБУЗ «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Корсаковская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ЦРБ»,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ГБУЗ «Южно-Сахалинская детская городская поликлиника» 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предоставление отчетной формы №68 «Сведения о деятельности центра здоровья».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19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8970" y="67437"/>
            <a:ext cx="8596668" cy="46291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Кабинеты и отделения медицинской профилактики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194594"/>
              </p:ext>
            </p:extLst>
          </p:nvPr>
        </p:nvGraphicFramePr>
        <p:xfrm>
          <a:off x="484632" y="530352"/>
          <a:ext cx="11205344" cy="62776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90219">
                  <a:extLst>
                    <a:ext uri="{9D8B030D-6E8A-4147-A177-3AD203B41FA5}">
                      <a16:colId xmlns:a16="http://schemas.microsoft.com/office/drawing/2014/main" val="86776384"/>
                    </a:ext>
                  </a:extLst>
                </a:gridCol>
                <a:gridCol w="6915125">
                  <a:extLst>
                    <a:ext uri="{9D8B030D-6E8A-4147-A177-3AD203B41FA5}">
                      <a16:colId xmlns:a16="http://schemas.microsoft.com/office/drawing/2014/main" val="2562890097"/>
                    </a:ext>
                  </a:extLst>
                </a:gridCol>
              </a:tblGrid>
              <a:tr h="6169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медицинской профилактики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Кабинеты медицинской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профилактики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106398"/>
                  </a:ext>
                </a:extLst>
              </a:tr>
              <a:tr h="5101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«Долинская центральная районная больница им. Н.К. Орлова»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«Александровск-Сахалинская центральная районная больница»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498073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Корсаковская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Невельская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 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2 кабинета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71970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Охинская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Углегорская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  2 кабинета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042049"/>
                  </a:ext>
                </a:extLst>
              </a:tr>
              <a:tr h="3645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Поронайская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Анивская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 им. В.А.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Сибиркина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629068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«Холмская центральная районная больница»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Тымовская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</a:t>
                      </a:r>
                      <a:endParaRPr lang="ru-RU" sz="1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59087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«Городская поликлиника № 2 города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Южно-Сахалинска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Макаровская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119525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«Городская поликлиника № 4 города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Южно-Сахалинска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Ногликская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314312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Городская поликлиника № 6 города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Южно-Сахалинска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Смирныховская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757400"/>
                  </a:ext>
                </a:extLst>
              </a:tr>
              <a:tr h="44071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«Консультативно-диагностический центр г. Южно-Сахалинска»</a:t>
                      </a:r>
                      <a:endParaRPr lang="ru-RU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Томаринская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центральная районная больница»  2 кабинета</a:t>
                      </a:r>
                      <a:endParaRPr lang="ru-RU" sz="1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420792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«Южно-Сахалинская детская городская поликлиника»</a:t>
                      </a:r>
                      <a:endParaRPr lang="ru-RU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«Синегорская участковая больница»</a:t>
                      </a:r>
                      <a:endParaRPr lang="ru-RU" sz="1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53653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endParaRPr lang="ru-RU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«Курильская центральная районная больница»</a:t>
                      </a:r>
                      <a:endParaRPr lang="ru-RU" sz="1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934411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endParaRPr lang="ru-RU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«Северо-Курильская центральная районная больница»</a:t>
                      </a:r>
                      <a:endParaRPr lang="ru-RU" sz="1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197460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endParaRPr lang="ru-RU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«Южно-Курильская центральная районная больница» 2 кабинета</a:t>
                      </a:r>
                      <a:endParaRPr lang="ru-RU" sz="1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326096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endParaRPr lang="ru-RU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«Сахалинский областной наркологический диспансер»</a:t>
                      </a:r>
                      <a:endParaRPr lang="ru-RU" sz="1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474181"/>
                  </a:ext>
                </a:extLst>
              </a:tr>
              <a:tr h="364567">
                <a:tc>
                  <a:txBody>
                    <a:bodyPr/>
                    <a:lstStyle/>
                    <a:p>
                      <a:endParaRPr lang="ru-RU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«Сахалинский областной кожно-венерологический диспансер»</a:t>
                      </a:r>
                      <a:endParaRPr lang="ru-RU" sz="1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656428"/>
                  </a:ext>
                </a:extLst>
              </a:tr>
              <a:tr h="325216">
                <a:tc>
                  <a:txBody>
                    <a:bodyPr/>
                    <a:lstStyle/>
                    <a:p>
                      <a:endParaRPr lang="ru-RU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ГБУЗ «Сахалинская областная клиническая больница»</a:t>
                      </a:r>
                      <a:endParaRPr lang="ru-RU" sz="12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752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14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4984" y="31432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деятельности медицинской организации </a:t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медицинской профилактике за 2020 год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924984" y="1476375"/>
            <a:ext cx="8723841" cy="439051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организации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:______________________________________________________________________________________________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структурного подразделения службы медицинской профилактики (отделение, кабинет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):__________________________________________________________________________________________________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Почтовый адрес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:_____________________________________________________________________________________________________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почты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:______________________________________________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9045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438061" y="262825"/>
            <a:ext cx="821128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Раздел 1. Штаты на конец отчётного года по медицинской профилактике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108873"/>
              </p:ext>
            </p:extLst>
          </p:nvPr>
        </p:nvGraphicFramePr>
        <p:xfrm>
          <a:off x="509083" y="1290988"/>
          <a:ext cx="9988588" cy="398143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02056">
                  <a:extLst>
                    <a:ext uri="{9D8B030D-6E8A-4147-A177-3AD203B41FA5}">
                      <a16:colId xmlns:a16="http://schemas.microsoft.com/office/drawing/2014/main" val="1014962806"/>
                    </a:ext>
                  </a:extLst>
                </a:gridCol>
                <a:gridCol w="1159922">
                  <a:extLst>
                    <a:ext uri="{9D8B030D-6E8A-4147-A177-3AD203B41FA5}">
                      <a16:colId xmlns:a16="http://schemas.microsoft.com/office/drawing/2014/main" val="2353312252"/>
                    </a:ext>
                  </a:extLst>
                </a:gridCol>
                <a:gridCol w="1353339">
                  <a:extLst>
                    <a:ext uri="{9D8B030D-6E8A-4147-A177-3AD203B41FA5}">
                      <a16:colId xmlns:a16="http://schemas.microsoft.com/office/drawing/2014/main" val="3660483485"/>
                    </a:ext>
                  </a:extLst>
                </a:gridCol>
                <a:gridCol w="1147482">
                  <a:extLst>
                    <a:ext uri="{9D8B030D-6E8A-4147-A177-3AD203B41FA5}">
                      <a16:colId xmlns:a16="http://schemas.microsoft.com/office/drawing/2014/main" val="2595022653"/>
                    </a:ext>
                  </a:extLst>
                </a:gridCol>
                <a:gridCol w="1505350">
                  <a:extLst>
                    <a:ext uri="{9D8B030D-6E8A-4147-A177-3AD203B41FA5}">
                      <a16:colId xmlns:a16="http://schemas.microsoft.com/office/drawing/2014/main" val="2201105372"/>
                    </a:ext>
                  </a:extLst>
                </a:gridCol>
                <a:gridCol w="3120439">
                  <a:extLst>
                    <a:ext uri="{9D8B030D-6E8A-4147-A177-3AD203B41FA5}">
                      <a16:colId xmlns:a16="http://schemas.microsoft.com/office/drawing/2014/main" val="168125922"/>
                    </a:ext>
                  </a:extLst>
                </a:gridCol>
              </a:tblGrid>
              <a:tr h="649987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должностей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физических лиц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занятых должностях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обученных на циклах повышения квалификации по вопросам профилактики НИЗ и формирования ЗОЖ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067844"/>
                  </a:ext>
                </a:extLst>
              </a:tr>
              <a:tr h="8415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штаты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основные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сотрудники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совместители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13190"/>
                  </a:ext>
                </a:extLst>
              </a:tr>
              <a:tr h="3249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Врачи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01029"/>
                  </a:ext>
                </a:extLst>
              </a:tr>
              <a:tr h="1027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Средний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медицинский персонал,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215065"/>
                  </a:ext>
                </a:extLst>
              </a:tr>
              <a:tr h="3249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Фельдшеры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335445"/>
                  </a:ext>
                </a:extLst>
              </a:tr>
              <a:tr h="4866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Медицинские сёстры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89667"/>
                  </a:ext>
                </a:extLst>
              </a:tr>
              <a:tr h="3249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49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524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9772" y="0"/>
            <a:ext cx="8527951" cy="13208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отделений и кабинетов медицинской профилактики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357718" y="26356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7176" y="5667581"/>
            <a:ext cx="99418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обучении на циклах по вопросам профилактики НИЗ и формирования ЗОЖ на 2021 год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Врачей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реднего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медицинского персонала_________________________________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285069"/>
              </p:ext>
            </p:extLst>
          </p:nvPr>
        </p:nvGraphicFramePr>
        <p:xfrm>
          <a:off x="119544" y="936894"/>
          <a:ext cx="11903244" cy="4772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6548">
                  <a:extLst>
                    <a:ext uri="{9D8B030D-6E8A-4147-A177-3AD203B41FA5}">
                      <a16:colId xmlns:a16="http://schemas.microsoft.com/office/drawing/2014/main" val="2912617976"/>
                    </a:ext>
                  </a:extLst>
                </a:gridCol>
                <a:gridCol w="2602523">
                  <a:extLst>
                    <a:ext uri="{9D8B030D-6E8A-4147-A177-3AD203B41FA5}">
                      <a16:colId xmlns:a16="http://schemas.microsoft.com/office/drawing/2014/main" val="1157492473"/>
                    </a:ext>
                  </a:extLst>
                </a:gridCol>
                <a:gridCol w="853296">
                  <a:extLst>
                    <a:ext uri="{9D8B030D-6E8A-4147-A177-3AD203B41FA5}">
                      <a16:colId xmlns:a16="http://schemas.microsoft.com/office/drawing/2014/main" val="231244208"/>
                    </a:ext>
                  </a:extLst>
                </a:gridCol>
                <a:gridCol w="662210">
                  <a:extLst>
                    <a:ext uri="{9D8B030D-6E8A-4147-A177-3AD203B41FA5}">
                      <a16:colId xmlns:a16="http://schemas.microsoft.com/office/drawing/2014/main" val="652257043"/>
                    </a:ext>
                  </a:extLst>
                </a:gridCol>
                <a:gridCol w="585856">
                  <a:extLst>
                    <a:ext uri="{9D8B030D-6E8A-4147-A177-3AD203B41FA5}">
                      <a16:colId xmlns:a16="http://schemas.microsoft.com/office/drawing/2014/main" val="4156209942"/>
                    </a:ext>
                  </a:extLst>
                </a:gridCol>
                <a:gridCol w="1090246">
                  <a:extLst>
                    <a:ext uri="{9D8B030D-6E8A-4147-A177-3AD203B41FA5}">
                      <a16:colId xmlns:a16="http://schemas.microsoft.com/office/drawing/2014/main" val="2212821362"/>
                    </a:ext>
                  </a:extLst>
                </a:gridCol>
                <a:gridCol w="2877090">
                  <a:extLst>
                    <a:ext uri="{9D8B030D-6E8A-4147-A177-3AD203B41FA5}">
                      <a16:colId xmlns:a16="http://schemas.microsoft.com/office/drawing/2014/main" val="1800925348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954012602"/>
                    </a:ext>
                  </a:extLst>
                </a:gridCol>
                <a:gridCol w="721895">
                  <a:extLst>
                    <a:ext uri="{9D8B030D-6E8A-4147-A177-3AD203B41FA5}">
                      <a16:colId xmlns:a16="http://schemas.microsoft.com/office/drawing/2014/main" val="754894281"/>
                    </a:ext>
                  </a:extLst>
                </a:gridCol>
                <a:gridCol w="721896">
                  <a:extLst>
                    <a:ext uri="{9D8B030D-6E8A-4147-A177-3AD203B41FA5}">
                      <a16:colId xmlns:a16="http://schemas.microsoft.com/office/drawing/2014/main" val="3171874813"/>
                    </a:ext>
                  </a:extLst>
                </a:gridCol>
              </a:tblGrid>
              <a:tr h="221937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медицинской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Кабинеты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медицинской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266132"/>
                  </a:ext>
                </a:extLst>
              </a:tr>
              <a:tr h="221937">
                <a:tc rowSpan="2"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отделений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медицинской профилактики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должностей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штаты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кабинетов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медицинской профилактики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должностей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штаты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091292"/>
                  </a:ext>
                </a:extLst>
              </a:tr>
              <a:tr h="13537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должностей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должностей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физ.лиц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 должностей 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 должностей 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физ.лиц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602455"/>
                  </a:ext>
                </a:extLst>
              </a:tr>
              <a:tr h="221937">
                <a:tc rowSpan="9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1.Врачи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1.Врачи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945836"/>
                  </a:ext>
                </a:extLst>
              </a:tr>
              <a:tr h="4438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2.Средний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медперсонал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2.Средний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медперсонал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337127"/>
                  </a:ext>
                </a:extLst>
              </a:tr>
              <a:tr h="221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2: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2: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388811"/>
                  </a:ext>
                </a:extLst>
              </a:tr>
              <a:tr h="221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3.фельдшеры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3.фельдшеры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54088"/>
                  </a:ext>
                </a:extLst>
              </a:tr>
              <a:tr h="2646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4.медицинские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сестры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4.медицинские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сестры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486898"/>
                  </a:ext>
                </a:extLst>
              </a:tr>
              <a:tr h="221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5.акушерки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5.акушерки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956725"/>
                  </a:ext>
                </a:extLst>
              </a:tr>
              <a:tr h="221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2: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2: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390853"/>
                  </a:ext>
                </a:extLst>
              </a:tr>
              <a:tr h="742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6.средний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мед.персонал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высшим образованием/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бакалавры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6.средний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мед.персонал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высшим образованием/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бакалавры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31504"/>
                  </a:ext>
                </a:extLst>
              </a:tr>
              <a:tr h="4141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6.Всего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76" marR="662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9636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721</TotalTime>
  <Words>1158</Words>
  <Application>Microsoft Office PowerPoint</Application>
  <PresentationFormat>Широкоэкранный</PresentationFormat>
  <Paragraphs>580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Wingdings 3</vt:lpstr>
      <vt:lpstr>Аспект</vt:lpstr>
      <vt:lpstr>Порядок предоставления  годовых отчетов  по профилактической работе  в медицинских организациях </vt:lpstr>
      <vt:lpstr>Презентация PowerPoint</vt:lpstr>
      <vt:lpstr>Презентация PowerPoint</vt:lpstr>
      <vt:lpstr>Порядок предоставления годовой отчетности в   ГБУЗ «Сахалинский областной центр медицинской профилактики»   г. Южно-Сахалинск, ул. Дзержинского 40, 4 этаж тел. 8 (4242) 42-32-88 (приемная) 8 (4242) 42-50-11 (главный врач) Столярова Елена Анатольевна – главный врач Могиленко Анна Сергеевна – заместитель главного врача  В соответствии с распоряжением Министерства здравоохранения Сахалинской области от 11.12.2020 года №1343-р «О предоставлении годовых статистических отчетов о деятельности медицинских организаций за 2020 год», отчеты предоставляются в заочной форме. </vt:lpstr>
      <vt:lpstr>Перечень отчетных документов, необходимых для предоставления годового отчета в Сахалинский областной центр медицинской профилактики:</vt:lpstr>
      <vt:lpstr>Кабинеты и отделения медицинской профилактики</vt:lpstr>
      <vt:lpstr>Сведения о деятельности медицинской организации  по медицинской профилактике за 2020 год</vt:lpstr>
      <vt:lpstr>Презентация PowerPoint</vt:lpstr>
      <vt:lpstr>Характеристика отделений и кабинетов медицинской профилактики</vt:lpstr>
      <vt:lpstr>Презентация PowerPoint</vt:lpstr>
      <vt:lpstr> Работа в социальных сетях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9. Сведения о результатах проведения диагностических исследований</vt:lpstr>
      <vt:lpstr>Раздел 9. Контактная информация об ответственных лицах формирования отчетных форм:</vt:lpstr>
      <vt:lpstr>Таблица 4809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Lelechka</dc:creator>
  <cp:lastModifiedBy>Могиленко Анна Сергеевна</cp:lastModifiedBy>
  <cp:revision>77</cp:revision>
  <cp:lastPrinted>2018-12-10T04:16:23Z</cp:lastPrinted>
  <dcterms:created xsi:type="dcterms:W3CDTF">2018-12-09T22:11:36Z</dcterms:created>
  <dcterms:modified xsi:type="dcterms:W3CDTF">2020-12-18T07:02:31Z</dcterms:modified>
</cp:coreProperties>
</file>